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7.xml" ContentType="application/vnd.openxmlformats-officedocument.theme+xml"/>
  <Override PartName="/ppt/slideLayouts/slideLayout16.xml" ContentType="application/vnd.openxmlformats-officedocument.presentationml.slideLayout+xml"/>
  <Override PartName="/ppt/theme/theme8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9.xml" ContentType="application/vnd.openxmlformats-officedocument.theme+xml"/>
  <Override PartName="/ppt/slideLayouts/slideLayout19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12.xml" ContentType="application/vnd.openxmlformats-officedocument.theme+xml"/>
  <Override PartName="/ppt/slideLayouts/slideLayout25.xml" ContentType="application/vnd.openxmlformats-officedocument.presentationml.slideLayout+xml"/>
  <Override PartName="/ppt/theme/theme13.xml" ContentType="application/vnd.openxmlformats-officedocument.theme+xml"/>
  <Override PartName="/ppt/slideLayouts/slideLayout26.xml" ContentType="application/vnd.openxmlformats-officedocument.presentationml.slideLayout+xml"/>
  <Override PartName="/ppt/theme/theme14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6.xml" ContentType="application/vnd.openxmlformats-officedocument.theme+xml"/>
  <Override PartName="/ppt/slideLayouts/slideLayout33.xml" ContentType="application/vnd.openxmlformats-officedocument.presentationml.slideLayout+xml"/>
  <Override PartName="/ppt/theme/theme1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4" r:id="rId1"/>
    <p:sldMasterId id="2147483817" r:id="rId2"/>
    <p:sldMasterId id="2147483823" r:id="rId3"/>
    <p:sldMasterId id="2147483826" r:id="rId4"/>
    <p:sldMasterId id="2147483829" r:id="rId5"/>
    <p:sldMasterId id="2147483832" r:id="rId6"/>
    <p:sldMasterId id="2147483834" r:id="rId7"/>
    <p:sldMasterId id="2147483837" r:id="rId8"/>
    <p:sldMasterId id="2147483839" r:id="rId9"/>
    <p:sldMasterId id="2147483842" r:id="rId10"/>
    <p:sldMasterId id="2147483844" r:id="rId11"/>
    <p:sldMasterId id="2147483847" r:id="rId12"/>
    <p:sldMasterId id="2147483850" r:id="rId13"/>
    <p:sldMasterId id="2147483852" r:id="rId14"/>
    <p:sldMasterId id="2147483854" r:id="rId15"/>
    <p:sldMasterId id="2147483857" r:id="rId16"/>
    <p:sldMasterId id="2147483862" r:id="rId17"/>
    <p:sldMasterId id="2147483648" r:id="rId18"/>
  </p:sldMasterIdLst>
  <p:notesMasterIdLst>
    <p:notesMasterId r:id="rId35"/>
  </p:notesMasterIdLst>
  <p:sldIdLst>
    <p:sldId id="1824" r:id="rId19"/>
    <p:sldId id="1889" r:id="rId20"/>
    <p:sldId id="1890" r:id="rId21"/>
    <p:sldId id="2194" r:id="rId22"/>
    <p:sldId id="1891" r:id="rId23"/>
    <p:sldId id="2183" r:id="rId24"/>
    <p:sldId id="2239" r:id="rId25"/>
    <p:sldId id="2240" r:id="rId26"/>
    <p:sldId id="1892" r:id="rId27"/>
    <p:sldId id="2242" r:id="rId28"/>
    <p:sldId id="2243" r:id="rId29"/>
    <p:sldId id="2244" r:id="rId30"/>
    <p:sldId id="1893" r:id="rId31"/>
    <p:sldId id="2181" r:id="rId32"/>
    <p:sldId id="2226" r:id="rId33"/>
    <p:sldId id="1825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Monaco" panose="00000400000000000000" pitchFamily="2" charset="0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微软雅黑 Light" panose="020B0502040204020203" pitchFamily="34" charset="-122"/>
      <p:regular r:id="rId43"/>
    </p:embeddedFont>
    <p:embeddedFont>
      <p:font typeface="黑体" panose="02010609060101010101" pitchFamily="49" charset="-122"/>
      <p:regular r:id="rId44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样式1" id="{93E27824-9DEC-4C2D-B28E-18A8936D0B58}">
          <p14:sldIdLst>
            <p14:sldId id="1824"/>
          </p14:sldIdLst>
        </p14:section>
        <p14:section name="目录样式3" id="{74FBE5AB-BB9D-4971-B7C7-88B8BC9E1E96}">
          <p14:sldIdLst>
            <p14:sldId id="1889"/>
            <p14:sldId id="1890"/>
            <p14:sldId id="2194"/>
            <p14:sldId id="1891"/>
            <p14:sldId id="2183"/>
            <p14:sldId id="2239"/>
            <p14:sldId id="2240"/>
            <p14:sldId id="1892"/>
            <p14:sldId id="2242"/>
            <p14:sldId id="2243"/>
            <p14:sldId id="2244"/>
          </p14:sldIdLst>
        </p14:section>
        <p14:section name="内页样式1" id="{265E3C59-273A-431A-9B0F-3117E0236ABE}">
          <p14:sldIdLst>
            <p14:sldId id="1893"/>
            <p14:sldId id="2181"/>
            <p14:sldId id="2226"/>
            <p14:sldId id="18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0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font" Target="fonts/font4.fntdata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font" Target="fonts/font1.fntdata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2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2024/2/21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6543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088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611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011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67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54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785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661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626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980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429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499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054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666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4993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41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image" Target="../media/image2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4.xml"/><Relationship Id="rId4" Type="http://schemas.openxmlformats.org/officeDocument/2006/relationships/image" Target="../media/image1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3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8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8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8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963"/>
          <a:stretch/>
        </p:blipFill>
        <p:spPr>
          <a:xfrm>
            <a:off x="7191376" y="133072"/>
            <a:ext cx="5028334" cy="6535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97615" y="4908366"/>
            <a:ext cx="7059690" cy="41033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1152525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292799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11121340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10462781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738" y="515429"/>
            <a:ext cx="2295327" cy="504694"/>
          </a:xfrm>
          <a:prstGeom prst="rect">
            <a:avLst/>
          </a:prstGeom>
        </p:spPr>
      </p:pic>
      <p:cxnSp>
        <p:nvCxnSpPr>
          <p:cNvPr id="42" name="直接连接符 41"/>
          <p:cNvCxnSpPr/>
          <p:nvPr userDrawn="1"/>
        </p:nvCxnSpPr>
        <p:spPr>
          <a:xfrm>
            <a:off x="2927998" y="1355988"/>
            <a:ext cx="0" cy="45898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 userDrawn="1"/>
        </p:nvCxnSpPr>
        <p:spPr>
          <a:xfrm>
            <a:off x="11522544" y="1400593"/>
            <a:ext cx="0" cy="4545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组合 68"/>
          <p:cNvGrpSpPr/>
          <p:nvPr userDrawn="1"/>
        </p:nvGrpSpPr>
        <p:grpSpPr>
          <a:xfrm>
            <a:off x="566553" y="2031917"/>
            <a:ext cx="1778298" cy="3243219"/>
            <a:chOff x="611818" y="2031917"/>
            <a:chExt cx="1709547" cy="3117834"/>
          </a:xfrm>
        </p:grpSpPr>
        <p:grpSp>
          <p:nvGrpSpPr>
            <p:cNvPr id="70" name="组合 69"/>
            <p:cNvGrpSpPr/>
            <p:nvPr/>
          </p:nvGrpSpPr>
          <p:grpSpPr>
            <a:xfrm>
              <a:off x="611818" y="2051403"/>
              <a:ext cx="567014" cy="3098348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8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9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8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1" name="组合 70"/>
            <p:cNvGrpSpPr/>
            <p:nvPr userDrawn="1"/>
          </p:nvGrpSpPr>
          <p:grpSpPr>
            <a:xfrm>
              <a:off x="1752713" y="2031917"/>
              <a:ext cx="568652" cy="3091276"/>
              <a:chOff x="1752714" y="2031919"/>
              <a:chExt cx="568653" cy="3091274"/>
            </a:xfrm>
          </p:grpSpPr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7" y="3776579"/>
                <a:ext cx="501270" cy="527572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4" y="2031919"/>
                <a:ext cx="568653" cy="718220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8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3" y="3075554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5" name="组合 74"/>
              <p:cNvGrpSpPr/>
              <p:nvPr/>
            </p:nvGrpSpPr>
            <p:grpSpPr>
              <a:xfrm>
                <a:off x="1804180" y="4681015"/>
                <a:ext cx="442058" cy="442178"/>
                <a:chOff x="11893476" y="1994536"/>
                <a:chExt cx="277932" cy="278006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7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5308" cy="27343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6" y="2009127"/>
                  <a:ext cx="105167" cy="263415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44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97616" y="1658264"/>
            <a:ext cx="7059689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746832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56218950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857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66" name="组合 65"/>
          <p:cNvGrpSpPr/>
          <p:nvPr userDrawn="1"/>
        </p:nvGrpSpPr>
        <p:grpSpPr>
          <a:xfrm>
            <a:off x="3040886" y="5672444"/>
            <a:ext cx="6136452" cy="754729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7" name="组合 6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64461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4" name="组合 8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8" name="组合 67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8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1" name="组合 70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2" name="组合 71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3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6218884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9" y="-2924"/>
            <a:ext cx="12193057" cy="3633531"/>
          </a:xfrm>
          <a:prstGeom prst="rect">
            <a:avLst/>
          </a:prstGeom>
        </p:spPr>
      </p:pic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52274E9-6CD8-164F-A448-48D8BF6118A2}"/>
              </a:ext>
            </a:extLst>
          </p:cNvPr>
          <p:cNvSpPr/>
          <p:nvPr userDrawn="1"/>
        </p:nvSpPr>
        <p:spPr>
          <a:xfrm>
            <a:off x="0" y="0"/>
            <a:ext cx="12192000" cy="163286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2191" y="3048198"/>
            <a:ext cx="1193467" cy="1192626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150844" y="617414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272478" y="6396638"/>
            <a:ext cx="1629576" cy="198576"/>
            <a:chOff x="10272478" y="6308389"/>
            <a:chExt cx="1629576" cy="198576"/>
          </a:xfrm>
        </p:grpSpPr>
        <p:grpSp>
          <p:nvGrpSpPr>
            <p:cNvPr id="32" name="组合 31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9886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8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3" name="组合 32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7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7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39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269907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990" y="1401505"/>
            <a:ext cx="3746000" cy="10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93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96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394"/>
          <a:stretch/>
        </p:blipFill>
        <p:spPr>
          <a:xfrm>
            <a:off x="-3165" y="0"/>
            <a:ext cx="1219198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130999B-188C-4604-947C-E10578CBE607}"/>
              </a:ext>
            </a:extLst>
          </p:cNvPr>
          <p:cNvSpPr/>
          <p:nvPr userDrawn="1"/>
        </p:nvSpPr>
        <p:spPr>
          <a:xfrm>
            <a:off x="10" y="1"/>
            <a:ext cx="12191980" cy="6857994"/>
          </a:xfrm>
          <a:prstGeom prst="rect">
            <a:avLst/>
          </a:prstGeom>
          <a:gradFill>
            <a:gsLst>
              <a:gs pos="0">
                <a:schemeClr val="accent1">
                  <a:alpha val="90000"/>
                  <a:lumMod val="85000"/>
                </a:schemeClr>
              </a:gs>
              <a:gs pos="50000">
                <a:schemeClr val="accent1">
                  <a:alpha val="90000"/>
                  <a:lumMod val="85000"/>
                </a:schemeClr>
              </a:gs>
              <a:gs pos="100000">
                <a:schemeClr val="accent1">
                  <a:alpha val="90000"/>
                  <a:lumMod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5FEF66FF-5AB8-4AE1-BE6F-4F61084AF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72100" y="3028371"/>
            <a:ext cx="9041450" cy="911074"/>
          </a:xfrm>
        </p:spPr>
        <p:txBody>
          <a:bodyPr/>
          <a:lstStyle>
            <a:lvl1pPr marL="0" indent="0" algn="ctr">
              <a:buFontTx/>
              <a:buNone/>
              <a:defRPr sz="48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北京理工大学毕业答辩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7417" y="1018488"/>
            <a:ext cx="4650816" cy="13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17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566"/>
            <a:ext cx="12192000" cy="324493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3317875"/>
            <a:ext cx="12192000" cy="3540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6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90632" y="109143"/>
            <a:ext cx="2286546" cy="297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5" y="-494144"/>
            <a:ext cx="3165893" cy="412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039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9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0"/>
            <a:ext cx="12192000" cy="5089582"/>
            <a:chOff x="0" y="0"/>
            <a:chExt cx="12192000" cy="5089582"/>
          </a:xfrm>
          <a:solidFill>
            <a:schemeClr val="accent1"/>
          </a:solidFill>
        </p:grpSpPr>
        <p:sp>
          <p:nvSpPr>
            <p:cNvPr id="3" name="等腰三角形 2"/>
            <p:cNvSpPr/>
            <p:nvPr/>
          </p:nvSpPr>
          <p:spPr>
            <a:xfrm flipV="1">
              <a:off x="0" y="4123423"/>
              <a:ext cx="12192000" cy="966159"/>
            </a:xfrm>
            <a:prstGeom prst="triangle">
              <a:avLst/>
            </a:prstGeom>
            <a:grpFill/>
            <a:ln>
              <a:noFill/>
            </a:ln>
            <a:effectLst>
              <a:outerShdw blurRad="76200" dist="12700" dir="5400000" sx="103000" sy="103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0"/>
              <a:ext cx="12192000" cy="412342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2055967" y="1793453"/>
            <a:ext cx="8080066" cy="99377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0" name="组合 29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54098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1" name="组合 30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390763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394710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64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151242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80083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F468BC7-46A2-4AAB-B3F7-1544FCFE8ABB}"/>
              </a:ext>
            </a:extLst>
          </p:cNvPr>
          <p:cNvSpPr txBox="1"/>
          <p:nvPr userDrawn="1"/>
        </p:nvSpPr>
        <p:spPr>
          <a:xfrm rot="16200000">
            <a:off x="-1538864" y="2653429"/>
            <a:ext cx="52296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5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Contents</a:t>
            </a:r>
            <a:r>
              <a:rPr kumimoji="0" lang="en-US" altLang="zh-CN" sz="4400" b="1" i="0" u="none" strike="noStrike" kern="1200" cap="none" spc="50" normalizeH="0" baseline="0" noProof="0" dirty="0">
                <a:ln>
                  <a:noFill/>
                </a:ln>
                <a:solidFill>
                  <a:srgbClr val="A13F0B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■</a:t>
            </a:r>
            <a:endParaRPr kumimoji="0" lang="zh-CN" altLang="en-US" sz="4400" b="1" i="0" u="none" strike="noStrike" kern="1200" cap="none" spc="50" normalizeH="0" baseline="0" noProof="0" dirty="0">
              <a:ln>
                <a:noFill/>
              </a:ln>
              <a:solidFill>
                <a:srgbClr val="A13F0B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9A0861-AF32-4D83-B541-5799200EE73D}"/>
              </a:ext>
            </a:extLst>
          </p:cNvPr>
          <p:cNvSpPr txBox="1"/>
          <p:nvPr userDrawn="1"/>
        </p:nvSpPr>
        <p:spPr>
          <a:xfrm>
            <a:off x="1116549" y="3752395"/>
            <a:ext cx="738664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600" normalizeH="0" baseline="0" noProof="0" dirty="0">
                <a:ln>
                  <a:noFill/>
                </a:ln>
                <a:solidFill>
                  <a:srgbClr val="006C39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结构大纲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EC53DF-AF11-4D83-9B0B-ED5DB673B7B9}"/>
              </a:ext>
            </a:extLst>
          </p:cNvPr>
          <p:cNvSpPr txBox="1"/>
          <p:nvPr userDrawn="1"/>
        </p:nvSpPr>
        <p:spPr>
          <a:xfrm>
            <a:off x="9519824" y="6600901"/>
            <a:ext cx="2523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1148" y="78493"/>
            <a:ext cx="2025400" cy="566914"/>
          </a:xfrm>
          <a:prstGeom prst="rect">
            <a:avLst/>
          </a:prstGeom>
        </p:spPr>
      </p:pic>
      <p:sp>
        <p:nvSpPr>
          <p:cNvPr id="82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3" name="图片 8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84" name="矩形 83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088953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15"/>
          <a:stretch/>
        </p:blipFill>
        <p:spPr>
          <a:xfrm>
            <a:off x="6592525" y="0"/>
            <a:ext cx="5609371" cy="6765696"/>
          </a:xfrm>
          <a:prstGeom prst="rect">
            <a:avLst/>
          </a:prstGeom>
        </p:spPr>
      </p:pic>
      <p:sp>
        <p:nvSpPr>
          <p:cNvPr id="63" name="任意多边形: 形状 59">
            <a:extLst>
              <a:ext uri="{FF2B5EF4-FFF2-40B4-BE49-F238E27FC236}">
                <a16:creationId xmlns:a16="http://schemas.microsoft.com/office/drawing/2014/main" id="{AC1D2521-933E-409D-9088-BF7A7FA6A8E9}"/>
              </a:ext>
            </a:extLst>
          </p:cNvPr>
          <p:cNvSpPr/>
          <p:nvPr userDrawn="1"/>
        </p:nvSpPr>
        <p:spPr>
          <a:xfrm flipH="1">
            <a:off x="-1352550" y="-2"/>
            <a:ext cx="13544548" cy="1057277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4" name="图片 6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3498" y="249943"/>
            <a:ext cx="2025400" cy="566914"/>
          </a:xfrm>
          <a:prstGeom prst="rect">
            <a:avLst/>
          </a:prstGeom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180A68EB-E97F-4BBF-9D90-3F845C9BE11A}"/>
              </a:ext>
            </a:extLst>
          </p:cNvPr>
          <p:cNvSpPr/>
          <p:nvPr userDrawn="1"/>
        </p:nvSpPr>
        <p:spPr>
          <a:xfrm>
            <a:off x="0" y="6188075"/>
            <a:ext cx="12192000" cy="66992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1" name="组合 30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6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3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0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32" name="组合 31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4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2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3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39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0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1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36" name="组合 35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37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4300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8757955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椭圆 88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816599" y="-1541834"/>
            <a:ext cx="8697505" cy="9941668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3999568" y="-1541834"/>
            <a:ext cx="8697505" cy="994166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0AD6C65D-0FE3-4E82-89A8-93A09AFFDC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16" t="7030" r="31559" b="11337"/>
          <a:stretch/>
        </p:blipFill>
        <p:spPr>
          <a:xfrm>
            <a:off x="-1260196" y="1"/>
            <a:ext cx="5919101" cy="6857999"/>
          </a:xfrm>
          <a:custGeom>
            <a:avLst/>
            <a:gdLst>
              <a:gd name="connsiteX0" fmla="*/ 0 w 5919101"/>
              <a:gd name="connsiteY0" fmla="*/ 0 h 6858000"/>
              <a:gd name="connsiteX1" fmla="*/ 4714485 w 5919101"/>
              <a:gd name="connsiteY1" fmla="*/ 0 h 6858000"/>
              <a:gd name="connsiteX2" fmla="*/ 4786974 w 5919101"/>
              <a:gd name="connsiteY2" fmla="*/ 86723 h 6858000"/>
              <a:gd name="connsiteX3" fmla="*/ 5919101 w 5919101"/>
              <a:gd name="connsiteY3" fmla="*/ 3429000 h 6858000"/>
              <a:gd name="connsiteX4" fmla="*/ 4786974 w 5919101"/>
              <a:gd name="connsiteY4" fmla="*/ 6771277 h 6858000"/>
              <a:gd name="connsiteX5" fmla="*/ 4714485 w 5919101"/>
              <a:gd name="connsiteY5" fmla="*/ 6858000 h 6858000"/>
              <a:gd name="connsiteX6" fmla="*/ 0 w 59191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9101" h="6858000">
                <a:moveTo>
                  <a:pt x="0" y="0"/>
                </a:moveTo>
                <a:lnTo>
                  <a:pt x="4714485" y="0"/>
                </a:lnTo>
                <a:lnTo>
                  <a:pt x="4786974" y="86723"/>
                </a:lnTo>
                <a:cubicBezTo>
                  <a:pt x="5490384" y="969480"/>
                  <a:pt x="5919101" y="2142133"/>
                  <a:pt x="5919101" y="3429000"/>
                </a:cubicBezTo>
                <a:cubicBezTo>
                  <a:pt x="5919101" y="4715867"/>
                  <a:pt x="5490384" y="5888521"/>
                  <a:pt x="4786974" y="6771277"/>
                </a:cubicBezTo>
                <a:lnTo>
                  <a:pt x="47144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6" name="椭圆 85">
            <a:extLst>
              <a:ext uri="{FF2B5EF4-FFF2-40B4-BE49-F238E27FC236}">
                <a16:creationId xmlns:a16="http://schemas.microsoft.com/office/drawing/2014/main" id="{D79543FB-05EA-4B9D-8AED-014B16BE890C}"/>
              </a:ext>
            </a:extLst>
          </p:cNvPr>
          <p:cNvSpPr/>
          <p:nvPr userDrawn="1"/>
        </p:nvSpPr>
        <p:spPr>
          <a:xfrm>
            <a:off x="-4038600" y="-1541834"/>
            <a:ext cx="8697505" cy="9941668"/>
          </a:xfrm>
          <a:prstGeom prst="ellipse">
            <a:avLst/>
          </a:prstGeom>
          <a:solidFill>
            <a:schemeClr val="accent1">
              <a:alpha val="88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90" name="图片 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224811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063" r="32938"/>
          <a:stretch/>
        </p:blipFill>
        <p:spPr>
          <a:xfrm>
            <a:off x="0" y="0"/>
            <a:ext cx="3914775" cy="685799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79F2EAE9-B638-4AA2-8264-4D37EBBEE86D}"/>
              </a:ext>
            </a:extLst>
          </p:cNvPr>
          <p:cNvSpPr/>
          <p:nvPr userDrawn="1"/>
        </p:nvSpPr>
        <p:spPr>
          <a:xfrm>
            <a:off x="0" y="1"/>
            <a:ext cx="3914775" cy="6857999"/>
          </a:xfrm>
          <a:prstGeom prst="rect">
            <a:avLst/>
          </a:prstGeom>
          <a:solidFill>
            <a:schemeClr val="accent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6BFE1-1DD5-454F-BE20-A55DAB22A652}"/>
              </a:ext>
            </a:extLst>
          </p:cNvPr>
          <p:cNvSpPr/>
          <p:nvPr userDrawn="1"/>
        </p:nvSpPr>
        <p:spPr>
          <a:xfrm>
            <a:off x="0" y="0"/>
            <a:ext cx="391477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14117E2-1B64-4454-AB72-FC04D0614552}"/>
              </a:ext>
            </a:extLst>
          </p:cNvPr>
          <p:cNvCxnSpPr>
            <a:cxnSpLocks/>
          </p:cNvCxnSpPr>
          <p:nvPr userDrawn="1"/>
        </p:nvCxnSpPr>
        <p:spPr>
          <a:xfrm>
            <a:off x="3960456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C6CB049-19D4-44DA-8BA3-2A55CACC560A}"/>
              </a:ext>
            </a:extLst>
          </p:cNvPr>
          <p:cNvGrpSpPr/>
          <p:nvPr userDrawn="1"/>
        </p:nvGrpSpPr>
        <p:grpSpPr>
          <a:xfrm>
            <a:off x="3961505" y="2797003"/>
            <a:ext cx="122686" cy="1263995"/>
            <a:chOff x="4630742" y="2258287"/>
            <a:chExt cx="122686" cy="1263995"/>
          </a:xfrm>
          <a:solidFill>
            <a:schemeClr val="accent4"/>
          </a:solidFill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AAB1992-5EF7-487C-AD2A-01E2865C7E72}"/>
                </a:ext>
              </a:extLst>
            </p:cNvPr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E8C48E93-E5B1-4737-8427-44C095BEBB9E}"/>
                </a:ext>
              </a:extLst>
            </p:cNvPr>
            <p:cNvCxnSpPr>
              <a:cxnSpLocks/>
            </p:cNvCxnSpPr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8499905-D7C1-4B31-8F42-54B3A36F0B1E}"/>
              </a:ext>
            </a:extLst>
          </p:cNvPr>
          <p:cNvCxnSpPr>
            <a:cxnSpLocks/>
          </p:cNvCxnSpPr>
          <p:nvPr userDrawn="1"/>
        </p:nvCxnSpPr>
        <p:spPr>
          <a:xfrm>
            <a:off x="1053541" y="2793542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F1DFE5ED-5D7B-4B26-99EA-A40BED7DC14E}"/>
              </a:ext>
            </a:extLst>
          </p:cNvPr>
          <p:cNvSpPr/>
          <p:nvPr userDrawn="1"/>
        </p:nvSpPr>
        <p:spPr>
          <a:xfrm>
            <a:off x="846867" y="2752385"/>
            <a:ext cx="21362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DD1A83F-A1E9-43D7-9CDC-7AC02BED1EE5}"/>
              </a:ext>
            </a:extLst>
          </p:cNvPr>
          <p:cNvSpPr/>
          <p:nvPr userDrawn="1"/>
        </p:nvSpPr>
        <p:spPr>
          <a:xfrm>
            <a:off x="963806" y="3595872"/>
            <a:ext cx="19065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CONTENTS</a:t>
            </a: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3E103341-A23F-42AF-90B6-8B36EF542949}"/>
              </a:ext>
            </a:extLst>
          </p:cNvPr>
          <p:cNvCxnSpPr>
            <a:cxnSpLocks/>
          </p:cNvCxnSpPr>
          <p:nvPr userDrawn="1"/>
        </p:nvCxnSpPr>
        <p:spPr>
          <a:xfrm>
            <a:off x="1053541" y="4060998"/>
            <a:ext cx="172703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854" y="2218510"/>
            <a:ext cx="1715719" cy="4802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912" b="16285"/>
          <a:stretch/>
        </p:blipFill>
        <p:spPr>
          <a:xfrm>
            <a:off x="7258050" y="1942165"/>
            <a:ext cx="4949784" cy="49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88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6-2">
    <p:bg>
      <p:bgPr>
        <a:gradFill>
          <a:gsLst>
            <a:gs pos="25000">
              <a:schemeClr val="accent1">
                <a:alpha val="0"/>
              </a:schemeClr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493231"/>
            <a:ext cx="5251028" cy="525413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943725" y="0"/>
            <a:ext cx="5248273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3E9B806-B3B5-4857-9763-985BB906449B}"/>
              </a:ext>
            </a:extLst>
          </p:cNvPr>
          <p:cNvSpPr/>
          <p:nvPr userDrawn="1"/>
        </p:nvSpPr>
        <p:spPr>
          <a:xfrm>
            <a:off x="660400" y="6054314"/>
            <a:ext cx="2014538" cy="1438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98EFC2AF-0299-489A-9F1D-9F6AA1D1A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342" y="982400"/>
            <a:ext cx="3551237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第几部分 ▶</a:t>
            </a:r>
          </a:p>
        </p:txBody>
      </p:sp>
      <p:sp>
        <p:nvSpPr>
          <p:cNvPr id="122" name="文本占位符 15">
            <a:extLst>
              <a:ext uri="{FF2B5EF4-FFF2-40B4-BE49-F238E27FC236}">
                <a16:creationId xmlns:a16="http://schemas.microsoft.com/office/drawing/2014/main" id="{9F0152B4-A135-47ED-A86F-89E402C2B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342" y="2742089"/>
            <a:ext cx="7197752" cy="6069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spc="1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请在此处添加你的标题</a:t>
            </a:r>
          </a:p>
        </p:txBody>
      </p:sp>
      <p:sp>
        <p:nvSpPr>
          <p:cNvPr id="123" name="文本占位符 15">
            <a:extLst>
              <a:ext uri="{FF2B5EF4-FFF2-40B4-BE49-F238E27FC236}">
                <a16:creationId xmlns:a16="http://schemas.microsoft.com/office/drawing/2014/main" id="{CF347087-2148-4765-A644-2EF9176FD6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1172" y="3837713"/>
            <a:ext cx="7146922" cy="152291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20000"/>
              </a:lnSpc>
              <a:buFont typeface="Arial" panose="020B0604020202020204" pitchFamily="34" charset="0"/>
              <a:buChar char="•"/>
              <a:defRPr sz="1400" spc="1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这里可以写一点点文字，介绍此章节主要内容</a:t>
            </a:r>
            <a:endParaRPr lang="en-US" altLang="zh-CN" dirty="0"/>
          </a:p>
          <a:p>
            <a:pPr lvl="0"/>
            <a:r>
              <a:rPr lang="zh-CN" altLang="en-US" dirty="0"/>
              <a:t>国外现状</a:t>
            </a:r>
            <a:endParaRPr lang="en-US" altLang="zh-CN" dirty="0"/>
          </a:p>
          <a:p>
            <a:pPr lvl="0"/>
            <a:r>
              <a:rPr lang="zh-CN" altLang="en-US" dirty="0"/>
              <a:t>国内现状</a:t>
            </a:r>
            <a:endParaRPr lang="en-US" altLang="zh-CN" dirty="0"/>
          </a:p>
          <a:p>
            <a:pPr lvl="0"/>
            <a:r>
              <a:rPr lang="en-US" altLang="zh-CN" dirty="0"/>
              <a:t>…</a:t>
            </a:r>
          </a:p>
          <a:p>
            <a:pPr lvl="0"/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65482F-D2BD-4FA5-8FA9-E44AB00F6475}"/>
              </a:ext>
            </a:extLst>
          </p:cNvPr>
          <p:cNvSpPr/>
          <p:nvPr userDrawn="1"/>
        </p:nvSpPr>
        <p:spPr>
          <a:xfrm>
            <a:off x="0" y="6167300"/>
            <a:ext cx="12192000" cy="690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143" name="图片 14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766" y="6386257"/>
            <a:ext cx="1257421" cy="276480"/>
          </a:xfrm>
          <a:prstGeom prst="rect">
            <a:avLst/>
          </a:prstGeom>
        </p:spPr>
      </p:pic>
      <p:grpSp>
        <p:nvGrpSpPr>
          <p:cNvPr id="85" name="组合 84"/>
          <p:cNvGrpSpPr/>
          <p:nvPr userDrawn="1"/>
        </p:nvGrpSpPr>
        <p:grpSpPr>
          <a:xfrm>
            <a:off x="694004" y="6394741"/>
            <a:ext cx="1931864" cy="235412"/>
            <a:chOff x="10272478" y="6308389"/>
            <a:chExt cx="1629576" cy="198576"/>
          </a:xfrm>
        </p:grpSpPr>
        <p:grpSp>
          <p:nvGrpSpPr>
            <p:cNvPr id="86" name="组合 85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10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5296"/>
                <a:ext cx="331665" cy="499207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10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87" name="组合 86"/>
            <p:cNvGrpSpPr/>
            <p:nvPr userDrawn="1"/>
          </p:nvGrpSpPr>
          <p:grpSpPr>
            <a:xfrm>
              <a:off x="10272478" y="6308389"/>
              <a:ext cx="716480" cy="198576"/>
              <a:chOff x="2372715" y="161759"/>
              <a:chExt cx="2695608" cy="747103"/>
            </a:xfrm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9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9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9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1" name="组合 90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9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923306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1734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368" y="2616692"/>
            <a:ext cx="701500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67" y="2352090"/>
            <a:ext cx="5137927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366" y="4094394"/>
            <a:ext cx="6221139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2104863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◁ BIT </a:t>
            </a:r>
            <a:r>
              <a:rPr kumimoji="0" lang="en-US" altLang="zh-CN" sz="2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▷</a:t>
            </a:r>
            <a:endParaRPr kumimoji="0" lang="zh-CN" altLang="en-US" sz="2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671368" y="6061309"/>
            <a:ext cx="2479573" cy="304965"/>
            <a:chOff x="671368" y="6061309"/>
            <a:chExt cx="2479573" cy="304965"/>
          </a:xfrm>
        </p:grpSpPr>
        <p:grpSp>
          <p:nvGrpSpPr>
            <p:cNvPr id="74" name="组合 7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6611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75" name="组合 7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</p:grpSpPr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8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9" name="组合 7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solidFill>
                <a:schemeClr val="accent3"/>
              </a:solidFill>
            </p:grpSpPr>
            <p:sp>
              <p:nvSpPr>
                <p:cNvPr id="8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10580071"/>
      </p:ext>
    </p:extLst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80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060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4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0</a:t>
            </a:r>
            <a:endParaRPr kumimoji="0" lang="zh-CN" altLang="en-US" sz="7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40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34754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444738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组合 8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85" name="组合 8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2" name="组合 10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0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6" name="组合 8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87" name="组合 8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9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9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84" name="组合 8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11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10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1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89" name="组合 8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10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10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0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9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  <p:grpSp>
        <p:nvGrpSpPr>
          <p:cNvPr id="33" name="组合 32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4" name="组合 33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4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" name="组合 34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4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4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0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3364" y="2558484"/>
            <a:ext cx="6206079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85030"/>
            <a:ext cx="6229674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5520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62" name="组合 6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7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80" name="组合 7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3" name="组合 6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7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7" name="组合 6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6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7" name="组合 36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accent3"/>
          </a:solidFill>
        </p:grpSpPr>
        <p:grpSp>
          <p:nvGrpSpPr>
            <p:cNvPr id="35" name="组合 3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2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3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9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6" name="组合 3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3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4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1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  <p:grpSp>
        <p:nvGrpSpPr>
          <p:cNvPr id="37" name="组合 36"/>
          <p:cNvGrpSpPr/>
          <p:nvPr userDrawn="1"/>
        </p:nvGrpSpPr>
        <p:grpSpPr>
          <a:xfrm>
            <a:off x="587288" y="6381747"/>
            <a:ext cx="2479573" cy="304965"/>
            <a:chOff x="671368" y="6061309"/>
            <a:chExt cx="2479573" cy="304965"/>
          </a:xfrm>
          <a:solidFill>
            <a:schemeClr val="bg1"/>
          </a:solidFill>
        </p:grpSpPr>
        <p:grpSp>
          <p:nvGrpSpPr>
            <p:cNvPr id="38" name="组合 37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5" y="1241947"/>
                <a:ext cx="331666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1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58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9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0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9" name="组合 38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2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0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1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47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8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9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1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8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141362" y="5528219"/>
            <a:ext cx="7909277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答辩人：北小理　　　导　师： 京小工　　　时　间：</a:t>
            </a:r>
            <a:r>
              <a:rPr lang="en-US" altLang="zh-CN" dirty="0"/>
              <a:t>XXX</a:t>
            </a:r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BIT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1" i="0" u="none" strike="noStrike" kern="1200" cap="none" spc="10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+mn-cs"/>
              </a:rPr>
              <a:t>SINCE 1940</a:t>
            </a:r>
            <a:endParaRPr kumimoji="0" lang="zh-CN" altLang="en-US" sz="1400" b="1" i="0" u="none" strike="noStrike" kern="1200" cap="none" spc="100" normalizeH="0" baseline="0" noProof="0" dirty="0">
              <a:ln>
                <a:noFill/>
              </a:ln>
              <a:solidFill>
                <a:srgbClr val="A2A2A2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72478" y="6308389"/>
            <a:ext cx="1629576" cy="198576"/>
            <a:chOff x="10272478" y="6308389"/>
            <a:chExt cx="1629576" cy="198576"/>
          </a:xfrm>
        </p:grpSpPr>
        <p:grpSp>
          <p:nvGrpSpPr>
            <p:cNvPr id="40" name="组合 39"/>
            <p:cNvGrpSpPr/>
            <p:nvPr userDrawn="1"/>
          </p:nvGrpSpPr>
          <p:grpSpPr>
            <a:xfrm>
              <a:off x="11216726" y="6310650"/>
              <a:ext cx="685328" cy="194486"/>
              <a:chOff x="2373567" y="1096524"/>
              <a:chExt cx="2578404" cy="731714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37050"/>
                <a:ext cx="331665" cy="499208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solidFill>
                <a:schemeClr val="accent3"/>
              </a:solidFill>
            </p:grpSpPr>
            <p:sp>
              <p:nvSpPr>
                <p:cNvPr id="7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solidFill>
                <a:schemeClr val="accent3"/>
              </a:solidFill>
            </p:grpSpPr>
            <p:sp>
              <p:nvSpPr>
                <p:cNvPr id="7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1" name="组合 40"/>
            <p:cNvGrpSpPr/>
            <p:nvPr userDrawn="1"/>
          </p:nvGrpSpPr>
          <p:grpSpPr>
            <a:xfrm>
              <a:off x="10272478" y="6308389"/>
              <a:ext cx="721622" cy="198576"/>
              <a:chOff x="2372715" y="161759"/>
              <a:chExt cx="2714952" cy="747103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solidFill>
                <a:schemeClr val="accent3"/>
              </a:solidFill>
            </p:grpSpPr>
            <p:sp>
              <p:nvSpPr>
                <p:cNvPr id="6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solidFill>
                <a:schemeClr val="accent3"/>
              </a:solidFill>
            </p:grpSpPr>
            <p:sp>
              <p:nvSpPr>
                <p:cNvPr id="6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solidFill>
                <a:schemeClr val="accent3"/>
              </a:solidFill>
            </p:grpSpPr>
            <p:sp>
              <p:nvSpPr>
                <p:cNvPr id="6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613354" y="313344"/>
                <a:ext cx="474313" cy="479486"/>
                <a:chOff x="11893474" y="1994534"/>
                <a:chExt cx="286683" cy="289808"/>
              </a:xfrm>
              <a:solidFill>
                <a:schemeClr val="accent3"/>
              </a:solidFill>
            </p:grpSpPr>
            <p:sp>
              <p:nvSpPr>
                <p:cNvPr id="46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099" y="1994534"/>
                  <a:ext cx="204058" cy="285679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7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4" y="2009126"/>
                  <a:ext cx="109877" cy="275216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7776513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样式1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0575" y="133072"/>
            <a:ext cx="6791691" cy="6535793"/>
          </a:xfrm>
          <a:prstGeom prst="rect">
            <a:avLst/>
          </a:prstGeom>
        </p:spPr>
      </p:pic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62B6659-3604-4A5D-84A6-6A47FE1698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7430" y="1483539"/>
            <a:ext cx="7373912" cy="226755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5600"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en-US" altLang="zh-CN" dirty="0"/>
          </a:p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FF2961-8E0B-4CFB-9897-39262A918722}"/>
              </a:ext>
            </a:extLst>
          </p:cNvPr>
          <p:cNvSpPr/>
          <p:nvPr userDrawn="1"/>
        </p:nvSpPr>
        <p:spPr>
          <a:xfrm>
            <a:off x="0" y="1484311"/>
            <a:ext cx="666749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667561" y="1484310"/>
            <a:ext cx="403257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9258300" y="1484313"/>
            <a:ext cx="2930035" cy="4364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F5BB1-3479-4B75-8121-C76027E92312}"/>
              </a:ext>
            </a:extLst>
          </p:cNvPr>
          <p:cNvSpPr/>
          <p:nvPr userDrawn="1"/>
        </p:nvSpPr>
        <p:spPr>
          <a:xfrm>
            <a:off x="8882428" y="1484310"/>
            <a:ext cx="377842" cy="4364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F269877-3713-4708-B674-1A813AB36FFC}"/>
              </a:ext>
            </a:extLst>
          </p:cNvPr>
          <p:cNvSpPr txBox="1"/>
          <p:nvPr userDrawn="1"/>
        </p:nvSpPr>
        <p:spPr>
          <a:xfrm rot="16200000">
            <a:off x="-1443469" y="3524086"/>
            <a:ext cx="3170099" cy="261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1100" b="1">
                <a:solidFill>
                  <a:schemeClr val="bg1">
                    <a:alpha val="2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di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BEIJING INSTITUTE OF TECHNOLOGY</a:t>
            </a:r>
          </a:p>
        </p:txBody>
      </p: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633" y="548450"/>
            <a:ext cx="2295327" cy="504694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666749" y="1329225"/>
            <a:ext cx="0" cy="47147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 userDrawn="1"/>
        </p:nvCxnSpPr>
        <p:spPr>
          <a:xfrm>
            <a:off x="9258300" y="1280160"/>
            <a:ext cx="0" cy="483516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 userDrawn="1"/>
        </p:nvGrpSpPr>
        <p:grpSpPr>
          <a:xfrm>
            <a:off x="9834169" y="2044937"/>
            <a:ext cx="1778296" cy="3249639"/>
            <a:chOff x="611819" y="2031917"/>
            <a:chExt cx="1709546" cy="3124006"/>
          </a:xfrm>
        </p:grpSpPr>
        <p:grpSp>
          <p:nvGrpSpPr>
            <p:cNvPr id="46" name="组合 45"/>
            <p:cNvGrpSpPr/>
            <p:nvPr/>
          </p:nvGrpSpPr>
          <p:grpSpPr>
            <a:xfrm>
              <a:off x="611819" y="2051403"/>
              <a:ext cx="567014" cy="3098349"/>
              <a:chOff x="11305242" y="2003776"/>
              <a:chExt cx="354194" cy="1935432"/>
            </a:xfrm>
            <a:solidFill>
              <a:schemeClr val="bg1">
                <a:alpha val="5000"/>
              </a:schemeClr>
            </a:solidFill>
          </p:grpSpPr>
          <p:sp>
            <p:nvSpPr>
              <p:cNvPr id="61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07751" y="3052538"/>
                <a:ext cx="345981" cy="390126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82341" y="3639427"/>
                <a:ext cx="199170" cy="299781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1305242" y="2003776"/>
                <a:ext cx="354194" cy="439406"/>
                <a:chOff x="5548313" y="2084388"/>
                <a:chExt cx="547688" cy="679451"/>
              </a:xfrm>
              <a:grpFill/>
            </p:grpSpPr>
            <p:sp>
              <p:nvSpPr>
                <p:cNvPr id="68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9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380191" y="2640087"/>
                <a:ext cx="214274" cy="229664"/>
                <a:chOff x="3792874" y="3156423"/>
                <a:chExt cx="331330" cy="355128"/>
              </a:xfrm>
              <a:grpFill/>
            </p:grpSpPr>
            <p:sp>
              <p:nvSpPr>
                <p:cNvPr id="65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6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7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7" name="组合 46"/>
            <p:cNvGrpSpPr/>
            <p:nvPr userDrawn="1"/>
          </p:nvGrpSpPr>
          <p:grpSpPr>
            <a:xfrm>
              <a:off x="1752713" y="2031917"/>
              <a:ext cx="568652" cy="3124006"/>
              <a:chOff x="1752713" y="2031917"/>
              <a:chExt cx="568652" cy="3124006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1769224" y="3776575"/>
                <a:ext cx="501269" cy="527571"/>
                <a:chOff x="6113463" y="3541713"/>
                <a:chExt cx="484188" cy="50958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9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1752713" y="2031917"/>
                <a:ext cx="568652" cy="718219"/>
                <a:chOff x="6108700" y="2066926"/>
                <a:chExt cx="549275" cy="693738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7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8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1855431" y="3075552"/>
                <a:ext cx="381292" cy="328704"/>
                <a:chOff x="6186488" y="2930526"/>
                <a:chExt cx="368300" cy="31750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4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5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804145" y="4681015"/>
                <a:ext cx="466327" cy="474908"/>
                <a:chOff x="11893475" y="1994536"/>
                <a:chExt cx="293191" cy="298584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52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210566" cy="294792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75" y="2009126"/>
                  <a:ext cx="113382" cy="283994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  <p:sp>
        <p:nvSpPr>
          <p:cNvPr id="70" name="文本占位符 12">
            <a:extLst>
              <a:ext uri="{FF2B5EF4-FFF2-40B4-BE49-F238E27FC236}">
                <a16:creationId xmlns:a16="http://schemas.microsoft.com/office/drawing/2014/main" id="{F63B7C85-1073-4365-852C-DE0C04E61B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7429" y="4461296"/>
            <a:ext cx="7373913" cy="119983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答辩人：北小理</a:t>
            </a:r>
            <a:endParaRPr lang="en-US" altLang="zh-CN" dirty="0"/>
          </a:p>
          <a:p>
            <a:pPr lvl="0"/>
            <a:r>
              <a:rPr lang="zh-CN" altLang="en-US" dirty="0"/>
              <a:t>导　师：京小工</a:t>
            </a:r>
            <a:endParaRPr lang="en-US" altLang="zh-CN" dirty="0"/>
          </a:p>
          <a:p>
            <a:pPr lvl="0"/>
            <a:r>
              <a:rPr lang="zh-CN" altLang="en-US" dirty="0"/>
              <a:t>时　间：</a:t>
            </a:r>
            <a:fld id="{F6F1CC6F-731D-497C-9A0B-70CB610DC019}" type="datetime1">
              <a:rPr lang="zh-CN" altLang="en-US" smtClean="0"/>
              <a:t>2019/5/27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2626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93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任意多边形: 形状 19">
            <a:extLst>
              <a:ext uri="{FF2B5EF4-FFF2-40B4-BE49-F238E27FC236}">
                <a16:creationId xmlns:a16="http://schemas.microsoft.com/office/drawing/2014/main" id="{17BF7535-8F01-44D8-BF44-00C5CD915389}"/>
              </a:ext>
            </a:extLst>
          </p:cNvPr>
          <p:cNvSpPr/>
          <p:nvPr userDrawn="1"/>
        </p:nvSpPr>
        <p:spPr>
          <a:xfrm flipH="1" flipV="1">
            <a:off x="4442085" y="3759199"/>
            <a:ext cx="3307830" cy="2335892"/>
          </a:xfrm>
          <a:custGeom>
            <a:avLst/>
            <a:gdLst>
              <a:gd name="connsiteX0" fmla="*/ 3162300 w 3162300"/>
              <a:gd name="connsiteY0" fmla="*/ 2147409 h 2147409"/>
              <a:gd name="connsiteX1" fmla="*/ 0 w 3162300"/>
              <a:gd name="connsiteY1" fmla="*/ 2147409 h 2147409"/>
              <a:gd name="connsiteX2" fmla="*/ 0 w 3162300"/>
              <a:gd name="connsiteY2" fmla="*/ 1565265 h 2147409"/>
              <a:gd name="connsiteX3" fmla="*/ 0 w 3162300"/>
              <a:gd name="connsiteY3" fmla="*/ 1544697 h 2147409"/>
              <a:gd name="connsiteX4" fmla="*/ 0 w 3162300"/>
              <a:gd name="connsiteY4" fmla="*/ 0 h 2147409"/>
              <a:gd name="connsiteX5" fmla="*/ 1585774 w 3162300"/>
              <a:gd name="connsiteY5" fmla="*/ 1112898 h 2147409"/>
              <a:gd name="connsiteX6" fmla="*/ 3162300 w 3162300"/>
              <a:gd name="connsiteY6" fmla="*/ 0 h 2147409"/>
              <a:gd name="connsiteX7" fmla="*/ 3162300 w 3162300"/>
              <a:gd name="connsiteY7" fmla="*/ 1544697 h 2147409"/>
              <a:gd name="connsiteX8" fmla="*/ 3162300 w 3162300"/>
              <a:gd name="connsiteY8" fmla="*/ 1565265 h 2147409"/>
              <a:gd name="connsiteX0" fmla="*/ 0 w 3162300"/>
              <a:gd name="connsiteY0" fmla="*/ 2147409 h 2238849"/>
              <a:gd name="connsiteX1" fmla="*/ 0 w 3162300"/>
              <a:gd name="connsiteY1" fmla="*/ 1565265 h 2238849"/>
              <a:gd name="connsiteX2" fmla="*/ 0 w 3162300"/>
              <a:gd name="connsiteY2" fmla="*/ 1544697 h 2238849"/>
              <a:gd name="connsiteX3" fmla="*/ 0 w 3162300"/>
              <a:gd name="connsiteY3" fmla="*/ 0 h 2238849"/>
              <a:gd name="connsiteX4" fmla="*/ 1585774 w 3162300"/>
              <a:gd name="connsiteY4" fmla="*/ 1112898 h 2238849"/>
              <a:gd name="connsiteX5" fmla="*/ 3162300 w 3162300"/>
              <a:gd name="connsiteY5" fmla="*/ 0 h 2238849"/>
              <a:gd name="connsiteX6" fmla="*/ 3162300 w 3162300"/>
              <a:gd name="connsiteY6" fmla="*/ 1544697 h 2238849"/>
              <a:gd name="connsiteX7" fmla="*/ 3162300 w 3162300"/>
              <a:gd name="connsiteY7" fmla="*/ 1565265 h 2238849"/>
              <a:gd name="connsiteX8" fmla="*/ 3162300 w 3162300"/>
              <a:gd name="connsiteY8" fmla="*/ 2147409 h 2238849"/>
              <a:gd name="connsiteX9" fmla="*/ 91440 w 3162300"/>
              <a:gd name="connsiteY9" fmla="*/ 2238849 h 2238849"/>
              <a:gd name="connsiteX0" fmla="*/ 0 w 3162300"/>
              <a:gd name="connsiteY0" fmla="*/ 2147409 h 2147409"/>
              <a:gd name="connsiteX1" fmla="*/ 0 w 3162300"/>
              <a:gd name="connsiteY1" fmla="*/ 1565265 h 2147409"/>
              <a:gd name="connsiteX2" fmla="*/ 0 w 3162300"/>
              <a:gd name="connsiteY2" fmla="*/ 1544697 h 2147409"/>
              <a:gd name="connsiteX3" fmla="*/ 0 w 3162300"/>
              <a:gd name="connsiteY3" fmla="*/ 0 h 2147409"/>
              <a:gd name="connsiteX4" fmla="*/ 1585774 w 3162300"/>
              <a:gd name="connsiteY4" fmla="*/ 1112898 h 2147409"/>
              <a:gd name="connsiteX5" fmla="*/ 3162300 w 3162300"/>
              <a:gd name="connsiteY5" fmla="*/ 0 h 2147409"/>
              <a:gd name="connsiteX6" fmla="*/ 3162300 w 3162300"/>
              <a:gd name="connsiteY6" fmla="*/ 1544697 h 2147409"/>
              <a:gd name="connsiteX7" fmla="*/ 3162300 w 3162300"/>
              <a:gd name="connsiteY7" fmla="*/ 1565265 h 2147409"/>
              <a:gd name="connsiteX8" fmla="*/ 3162300 w 3162300"/>
              <a:gd name="connsiteY8" fmla="*/ 2147409 h 2147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2300" h="2147409">
                <a:moveTo>
                  <a:pt x="0" y="2147409"/>
                </a:moveTo>
                <a:lnTo>
                  <a:pt x="0" y="1565265"/>
                </a:lnTo>
                <a:lnTo>
                  <a:pt x="0" y="1544697"/>
                </a:lnTo>
                <a:lnTo>
                  <a:pt x="0" y="0"/>
                </a:lnTo>
                <a:lnTo>
                  <a:pt x="1585774" y="1112898"/>
                </a:lnTo>
                <a:lnTo>
                  <a:pt x="3162300" y="0"/>
                </a:lnTo>
                <a:lnTo>
                  <a:pt x="3162300" y="1544697"/>
                </a:lnTo>
                <a:lnTo>
                  <a:pt x="3162300" y="1565265"/>
                </a:lnTo>
                <a:lnTo>
                  <a:pt x="3162300" y="2147409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3">
            <a:extLst>
              <a:ext uri="{FF2B5EF4-FFF2-40B4-BE49-F238E27FC236}">
                <a16:creationId xmlns:a16="http://schemas.microsoft.com/office/drawing/2014/main" id="{65B2E1B6-E350-4024-A69C-C064D4BB9540}"/>
              </a:ext>
            </a:extLst>
          </p:cNvPr>
          <p:cNvSpPr/>
          <p:nvPr userDrawn="1"/>
        </p:nvSpPr>
        <p:spPr>
          <a:xfrm>
            <a:off x="4442085" y="1015093"/>
            <a:ext cx="3307830" cy="1428368"/>
          </a:xfrm>
          <a:custGeom>
            <a:avLst/>
            <a:gdLst>
              <a:gd name="connsiteX0" fmla="*/ 0 w 3162300"/>
              <a:gd name="connsiteY0" fmla="*/ 0 h 1871961"/>
              <a:gd name="connsiteX1" fmla="*/ 3162300 w 3162300"/>
              <a:gd name="connsiteY1" fmla="*/ 0 h 1871961"/>
              <a:gd name="connsiteX2" fmla="*/ 3162300 w 3162300"/>
              <a:gd name="connsiteY2" fmla="*/ 1871961 h 1871961"/>
              <a:gd name="connsiteX3" fmla="*/ 0 w 3162300"/>
              <a:gd name="connsiteY3" fmla="*/ 1871961 h 1871961"/>
              <a:gd name="connsiteX4" fmla="*/ 0 w 3162300"/>
              <a:gd name="connsiteY4" fmla="*/ 0 h 1871961"/>
              <a:gd name="connsiteX0" fmla="*/ 0 w 3162300"/>
              <a:gd name="connsiteY0" fmla="*/ 1871961 h 1963401"/>
              <a:gd name="connsiteX1" fmla="*/ 0 w 3162300"/>
              <a:gd name="connsiteY1" fmla="*/ 0 h 1963401"/>
              <a:gd name="connsiteX2" fmla="*/ 3162300 w 3162300"/>
              <a:gd name="connsiteY2" fmla="*/ 0 h 1963401"/>
              <a:gd name="connsiteX3" fmla="*/ 3162300 w 3162300"/>
              <a:gd name="connsiteY3" fmla="*/ 1871961 h 1963401"/>
              <a:gd name="connsiteX4" fmla="*/ 91440 w 3162300"/>
              <a:gd name="connsiteY4" fmla="*/ 1963401 h 1963401"/>
              <a:gd name="connsiteX0" fmla="*/ 0 w 3162300"/>
              <a:gd name="connsiteY0" fmla="*/ 1871961 h 1871961"/>
              <a:gd name="connsiteX1" fmla="*/ 0 w 3162300"/>
              <a:gd name="connsiteY1" fmla="*/ 0 h 1871961"/>
              <a:gd name="connsiteX2" fmla="*/ 3162300 w 3162300"/>
              <a:gd name="connsiteY2" fmla="*/ 0 h 1871961"/>
              <a:gd name="connsiteX3" fmla="*/ 3162300 w 3162300"/>
              <a:gd name="connsiteY3" fmla="*/ 1871961 h 1871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2300" h="1871961">
                <a:moveTo>
                  <a:pt x="0" y="1871961"/>
                </a:moveTo>
                <a:lnTo>
                  <a:pt x="0" y="0"/>
                </a:lnTo>
                <a:lnTo>
                  <a:pt x="3162300" y="0"/>
                </a:lnTo>
                <a:lnTo>
                  <a:pt x="3162300" y="1871961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F3B0B805-869F-4D89-BEB0-0E0DA525C8EE}"/>
              </a:ext>
            </a:extLst>
          </p:cNvPr>
          <p:cNvSpPr/>
          <p:nvPr userDrawn="1"/>
        </p:nvSpPr>
        <p:spPr>
          <a:xfrm flipV="1">
            <a:off x="6007269" y="3832178"/>
            <a:ext cx="177462" cy="152984"/>
          </a:xfrm>
          <a:prstGeom prst="triangl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749" y="1401223"/>
            <a:ext cx="2256308" cy="63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6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7871306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64" name="组合 63"/>
          <p:cNvGrpSpPr/>
          <p:nvPr userDrawn="1"/>
        </p:nvGrpSpPr>
        <p:grpSpPr>
          <a:xfrm>
            <a:off x="7388034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65" name="组合 64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40665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8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8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66" name="组合 65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7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7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7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70" name="组合 69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71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63594172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41" name="组合 40"/>
          <p:cNvGrpSpPr/>
          <p:nvPr userDrawn="1"/>
        </p:nvGrpSpPr>
        <p:grpSpPr>
          <a:xfrm>
            <a:off x="691959" y="5891503"/>
            <a:ext cx="4041392" cy="497055"/>
            <a:chOff x="671368" y="6061309"/>
            <a:chExt cx="2479573" cy="304965"/>
          </a:xfrm>
          <a:gradFill>
            <a:gsLst>
              <a:gs pos="0">
                <a:schemeClr val="accent1">
                  <a:lumMod val="5000"/>
                  <a:lumOff val="95000"/>
                  <a:alpha val="4000"/>
                </a:schemeClr>
              </a:gs>
              <a:gs pos="100000">
                <a:schemeClr val="bg1">
                  <a:alpha val="12000"/>
                </a:schemeClr>
              </a:gs>
            </a:gsLst>
            <a:lin ang="16200000" scaled="0"/>
          </a:gradFill>
        </p:grpSpPr>
        <p:grpSp>
          <p:nvGrpSpPr>
            <p:cNvPr id="42" name="组合 41"/>
            <p:cNvGrpSpPr/>
            <p:nvPr userDrawn="1"/>
          </p:nvGrpSpPr>
          <p:grpSpPr>
            <a:xfrm>
              <a:off x="2098445" y="6064781"/>
              <a:ext cx="1052496" cy="298683"/>
              <a:chOff x="2373567" y="1096524"/>
              <a:chExt cx="2578404" cy="731714"/>
            </a:xfrm>
            <a:grpFill/>
          </p:grpSpPr>
          <p:sp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881" y="1143043"/>
                <a:ext cx="576140" cy="649652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306" y="1225926"/>
                <a:ext cx="331665" cy="499206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2373567" y="1096524"/>
                <a:ext cx="589817" cy="731714"/>
                <a:chOff x="5548313" y="2084388"/>
                <a:chExt cx="547688" cy="679451"/>
              </a:xfrm>
              <a:grpFill/>
            </p:grpSpPr>
            <p:sp>
              <p:nvSpPr>
                <p:cNvPr id="6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3194779" y="1296598"/>
                <a:ext cx="356817" cy="382445"/>
                <a:chOff x="3792874" y="3156423"/>
                <a:chExt cx="331330" cy="355128"/>
              </a:xfrm>
              <a:grpFill/>
            </p:grpSpPr>
            <p:sp>
              <p:nvSpPr>
                <p:cNvPr id="6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52877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57518" y="3164747"/>
                  <a:ext cx="166686" cy="346804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593" y="3156423"/>
                  <a:ext cx="109753" cy="63837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  <p:grpSp>
          <p:nvGrpSpPr>
            <p:cNvPr id="43" name="组合 42"/>
            <p:cNvGrpSpPr/>
            <p:nvPr userDrawn="1"/>
          </p:nvGrpSpPr>
          <p:grpSpPr>
            <a:xfrm>
              <a:off x="671368" y="6061309"/>
              <a:ext cx="1100339" cy="304965"/>
              <a:chOff x="2372715" y="161759"/>
              <a:chExt cx="2695608" cy="747103"/>
            </a:xfrm>
            <a:grpFill/>
          </p:grpSpPr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3804781" y="283376"/>
                <a:ext cx="521428" cy="548788"/>
                <a:chOff x="6113463" y="3541713"/>
                <a:chExt cx="484188" cy="509588"/>
              </a:xfrm>
              <a:grpFill/>
            </p:grpSpPr>
            <p:sp>
              <p:nvSpPr>
                <p:cNvPr id="5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2372715" y="161759"/>
                <a:ext cx="591521" cy="747103"/>
                <a:chOff x="6108700" y="2066926"/>
                <a:chExt cx="549275" cy="693738"/>
              </a:xfrm>
              <a:grpFill/>
            </p:grpSpPr>
            <p:sp>
              <p:nvSpPr>
                <p:cNvPr id="5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3173775" y="375308"/>
                <a:ext cx="396626" cy="341923"/>
                <a:chOff x="6186488" y="2930526"/>
                <a:chExt cx="368300" cy="317500"/>
              </a:xfrm>
              <a:grpFill/>
            </p:grpSpPr>
            <p:sp>
              <p:nvSpPr>
                <p:cNvPr id="5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4613362" y="313351"/>
                <a:ext cx="454961" cy="453362"/>
                <a:chOff x="11893465" y="1994536"/>
                <a:chExt cx="274986" cy="274018"/>
              </a:xfrm>
              <a:grpFill/>
            </p:grpSpPr>
            <p:sp>
              <p:nvSpPr>
                <p:cNvPr id="48" name="Freeform 11">
                  <a:extLst>
                    <a:ext uri="{FF2B5EF4-FFF2-40B4-BE49-F238E27FC236}">
                      <a16:creationId xmlns:a16="http://schemas.microsoft.com/office/drawing/2014/main" id="{9E7CBDC3-9BA0-4307-8967-3267E5966ED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1976100" y="1994536"/>
                  <a:ext cx="192351" cy="269291"/>
                </a:xfrm>
                <a:custGeom>
                  <a:avLst/>
                  <a:gdLst>
                    <a:gd name="T0" fmla="*/ 29 w 72"/>
                    <a:gd name="T1" fmla="*/ 49 h 102"/>
                    <a:gd name="T2" fmla="*/ 15 w 72"/>
                    <a:gd name="T3" fmla="*/ 43 h 102"/>
                    <a:gd name="T4" fmla="*/ 10 w 72"/>
                    <a:gd name="T5" fmla="*/ 21 h 102"/>
                    <a:gd name="T6" fmla="*/ 13 w 72"/>
                    <a:gd name="T7" fmla="*/ 15 h 102"/>
                    <a:gd name="T8" fmla="*/ 19 w 72"/>
                    <a:gd name="T9" fmla="*/ 18 h 102"/>
                    <a:gd name="T10" fmla="*/ 20 w 72"/>
                    <a:gd name="T11" fmla="*/ 26 h 102"/>
                    <a:gd name="T12" fmla="*/ 35 w 72"/>
                    <a:gd name="T13" fmla="*/ 22 h 102"/>
                    <a:gd name="T14" fmla="*/ 40 w 72"/>
                    <a:gd name="T15" fmla="*/ 16 h 102"/>
                    <a:gd name="T16" fmla="*/ 43 w 72"/>
                    <a:gd name="T17" fmla="*/ 14 h 102"/>
                    <a:gd name="T18" fmla="*/ 44 w 72"/>
                    <a:gd name="T19" fmla="*/ 19 h 102"/>
                    <a:gd name="T20" fmla="*/ 43 w 72"/>
                    <a:gd name="T21" fmla="*/ 28 h 102"/>
                    <a:gd name="T22" fmla="*/ 36 w 72"/>
                    <a:gd name="T23" fmla="*/ 40 h 102"/>
                    <a:gd name="T24" fmla="*/ 37 w 72"/>
                    <a:gd name="T25" fmla="*/ 42 h 102"/>
                    <a:gd name="T26" fmla="*/ 44 w 72"/>
                    <a:gd name="T27" fmla="*/ 38 h 102"/>
                    <a:gd name="T28" fmla="*/ 56 w 72"/>
                    <a:gd name="T29" fmla="*/ 20 h 102"/>
                    <a:gd name="T30" fmla="*/ 49 w 72"/>
                    <a:gd name="T31" fmla="*/ 9 h 102"/>
                    <a:gd name="T32" fmla="*/ 28 w 72"/>
                    <a:gd name="T33" fmla="*/ 14 h 102"/>
                    <a:gd name="T34" fmla="*/ 20 w 72"/>
                    <a:gd name="T35" fmla="*/ 13 h 102"/>
                    <a:gd name="T36" fmla="*/ 22 w 72"/>
                    <a:gd name="T37" fmla="*/ 6 h 102"/>
                    <a:gd name="T38" fmla="*/ 50 w 72"/>
                    <a:gd name="T39" fmla="*/ 1 h 102"/>
                    <a:gd name="T40" fmla="*/ 68 w 72"/>
                    <a:gd name="T41" fmla="*/ 12 h 102"/>
                    <a:gd name="T42" fmla="*/ 67 w 72"/>
                    <a:gd name="T43" fmla="*/ 24 h 102"/>
                    <a:gd name="T44" fmla="*/ 49 w 72"/>
                    <a:gd name="T45" fmla="*/ 48 h 102"/>
                    <a:gd name="T46" fmla="*/ 42 w 72"/>
                    <a:gd name="T47" fmla="*/ 49 h 102"/>
                    <a:gd name="T48" fmla="*/ 37 w 72"/>
                    <a:gd name="T49" fmla="*/ 47 h 102"/>
                    <a:gd name="T50" fmla="*/ 35 w 72"/>
                    <a:gd name="T51" fmla="*/ 52 h 102"/>
                    <a:gd name="T52" fmla="*/ 41 w 72"/>
                    <a:gd name="T53" fmla="*/ 58 h 102"/>
                    <a:gd name="T54" fmla="*/ 48 w 72"/>
                    <a:gd name="T55" fmla="*/ 57 h 102"/>
                    <a:gd name="T56" fmla="*/ 53 w 72"/>
                    <a:gd name="T57" fmla="*/ 59 h 102"/>
                    <a:gd name="T58" fmla="*/ 53 w 72"/>
                    <a:gd name="T59" fmla="*/ 66 h 102"/>
                    <a:gd name="T60" fmla="*/ 48 w 72"/>
                    <a:gd name="T61" fmla="*/ 70 h 102"/>
                    <a:gd name="T62" fmla="*/ 37 w 72"/>
                    <a:gd name="T63" fmla="*/ 81 h 102"/>
                    <a:gd name="T64" fmla="*/ 45 w 72"/>
                    <a:gd name="T65" fmla="*/ 81 h 102"/>
                    <a:gd name="T66" fmla="*/ 57 w 72"/>
                    <a:gd name="T67" fmla="*/ 89 h 102"/>
                    <a:gd name="T68" fmla="*/ 51 w 72"/>
                    <a:gd name="T69" fmla="*/ 98 h 102"/>
                    <a:gd name="T70" fmla="*/ 26 w 72"/>
                    <a:gd name="T71" fmla="*/ 101 h 102"/>
                    <a:gd name="T72" fmla="*/ 17 w 72"/>
                    <a:gd name="T73" fmla="*/ 96 h 102"/>
                    <a:gd name="T74" fmla="*/ 15 w 72"/>
                    <a:gd name="T75" fmla="*/ 94 h 102"/>
                    <a:gd name="T76" fmla="*/ 19 w 72"/>
                    <a:gd name="T77" fmla="*/ 77 h 102"/>
                    <a:gd name="T78" fmla="*/ 27 w 72"/>
                    <a:gd name="T79" fmla="*/ 70 h 102"/>
                    <a:gd name="T80" fmla="*/ 27 w 72"/>
                    <a:gd name="T81" fmla="*/ 69 h 102"/>
                    <a:gd name="T82" fmla="*/ 21 w 72"/>
                    <a:gd name="T83" fmla="*/ 71 h 102"/>
                    <a:gd name="T84" fmla="*/ 9 w 72"/>
                    <a:gd name="T85" fmla="*/ 76 h 102"/>
                    <a:gd name="T86" fmla="*/ 3 w 72"/>
                    <a:gd name="T87" fmla="*/ 75 h 102"/>
                    <a:gd name="T88" fmla="*/ 4 w 72"/>
                    <a:gd name="T89" fmla="*/ 69 h 102"/>
                    <a:gd name="T90" fmla="*/ 26 w 72"/>
                    <a:gd name="T91" fmla="*/ 60 h 102"/>
                    <a:gd name="T92" fmla="*/ 28 w 72"/>
                    <a:gd name="T93" fmla="*/ 57 h 102"/>
                    <a:gd name="T94" fmla="*/ 29 w 72"/>
                    <a:gd name="T95" fmla="*/ 49 h 102"/>
                    <a:gd name="T96" fmla="*/ 34 w 72"/>
                    <a:gd name="T97" fmla="*/ 29 h 102"/>
                    <a:gd name="T98" fmla="*/ 33 w 72"/>
                    <a:gd name="T99" fmla="*/ 28 h 102"/>
                    <a:gd name="T100" fmla="*/ 26 w 72"/>
                    <a:gd name="T101" fmla="*/ 32 h 102"/>
                    <a:gd name="T102" fmla="*/ 23 w 72"/>
                    <a:gd name="T103" fmla="*/ 36 h 102"/>
                    <a:gd name="T104" fmla="*/ 26 w 72"/>
                    <a:gd name="T105" fmla="*/ 42 h 102"/>
                    <a:gd name="T106" fmla="*/ 31 w 72"/>
                    <a:gd name="T107" fmla="*/ 40 h 102"/>
                    <a:gd name="T108" fmla="*/ 34 w 72"/>
                    <a:gd name="T109" fmla="*/ 29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72" h="102">
                      <a:moveTo>
                        <a:pt x="29" y="49"/>
                      </a:moveTo>
                      <a:cubicBezTo>
                        <a:pt x="19" y="52"/>
                        <a:pt x="18" y="52"/>
                        <a:pt x="15" y="43"/>
                      </a:cubicBezTo>
                      <a:cubicBezTo>
                        <a:pt x="13" y="36"/>
                        <a:pt x="11" y="28"/>
                        <a:pt x="10" y="21"/>
                      </a:cubicBezTo>
                      <a:cubicBezTo>
                        <a:pt x="9" y="19"/>
                        <a:pt x="11" y="16"/>
                        <a:pt x="13" y="15"/>
                      </a:cubicBezTo>
                      <a:cubicBezTo>
                        <a:pt x="16" y="13"/>
                        <a:pt x="18" y="16"/>
                        <a:pt x="19" y="18"/>
                      </a:cubicBezTo>
                      <a:cubicBezTo>
                        <a:pt x="19" y="21"/>
                        <a:pt x="20" y="23"/>
                        <a:pt x="20" y="26"/>
                      </a:cubicBezTo>
                      <a:cubicBezTo>
                        <a:pt x="26" y="25"/>
                        <a:pt x="31" y="24"/>
                        <a:pt x="35" y="22"/>
                      </a:cubicBezTo>
                      <a:cubicBezTo>
                        <a:pt x="37" y="21"/>
                        <a:pt x="38" y="18"/>
                        <a:pt x="40" y="16"/>
                      </a:cubicBezTo>
                      <a:cubicBezTo>
                        <a:pt x="41" y="15"/>
                        <a:pt x="42" y="14"/>
                        <a:pt x="43" y="14"/>
                      </a:cubicBezTo>
                      <a:cubicBezTo>
                        <a:pt x="44" y="15"/>
                        <a:pt x="44" y="17"/>
                        <a:pt x="44" y="19"/>
                      </a:cubicBezTo>
                      <a:cubicBezTo>
                        <a:pt x="44" y="22"/>
                        <a:pt x="43" y="25"/>
                        <a:pt x="43" y="28"/>
                      </a:cubicBezTo>
                      <a:cubicBezTo>
                        <a:pt x="37" y="29"/>
                        <a:pt x="39" y="36"/>
                        <a:pt x="36" y="40"/>
                      </a:cubicBezTo>
                      <a:cubicBezTo>
                        <a:pt x="36" y="41"/>
                        <a:pt x="37" y="41"/>
                        <a:pt x="37" y="42"/>
                      </a:cubicBezTo>
                      <a:cubicBezTo>
                        <a:pt x="39" y="41"/>
                        <a:pt x="42" y="40"/>
                        <a:pt x="44" y="38"/>
                      </a:cubicBezTo>
                      <a:cubicBezTo>
                        <a:pt x="48" y="32"/>
                        <a:pt x="52" y="26"/>
                        <a:pt x="56" y="20"/>
                      </a:cubicBezTo>
                      <a:cubicBezTo>
                        <a:pt x="59" y="15"/>
                        <a:pt x="56" y="9"/>
                        <a:pt x="49" y="9"/>
                      </a:cubicBezTo>
                      <a:cubicBezTo>
                        <a:pt x="42" y="8"/>
                        <a:pt x="34" y="10"/>
                        <a:pt x="28" y="14"/>
                      </a:cubicBezTo>
                      <a:cubicBezTo>
                        <a:pt x="25" y="16"/>
                        <a:pt x="22" y="15"/>
                        <a:pt x="20" y="13"/>
                      </a:cubicBezTo>
                      <a:cubicBezTo>
                        <a:pt x="17" y="9"/>
                        <a:pt x="17" y="7"/>
                        <a:pt x="22" y="6"/>
                      </a:cubicBezTo>
                      <a:cubicBezTo>
                        <a:pt x="31" y="3"/>
                        <a:pt x="40" y="0"/>
                        <a:pt x="50" y="1"/>
                      </a:cubicBezTo>
                      <a:cubicBezTo>
                        <a:pt x="58" y="1"/>
                        <a:pt x="63" y="7"/>
                        <a:pt x="68" y="12"/>
                      </a:cubicBezTo>
                      <a:cubicBezTo>
                        <a:pt x="72" y="15"/>
                        <a:pt x="70" y="20"/>
                        <a:pt x="67" y="24"/>
                      </a:cubicBezTo>
                      <a:cubicBezTo>
                        <a:pt x="61" y="32"/>
                        <a:pt x="55" y="40"/>
                        <a:pt x="49" y="48"/>
                      </a:cubicBezTo>
                      <a:cubicBezTo>
                        <a:pt x="47" y="51"/>
                        <a:pt x="45" y="52"/>
                        <a:pt x="42" y="49"/>
                      </a:cubicBezTo>
                      <a:cubicBezTo>
                        <a:pt x="41" y="48"/>
                        <a:pt x="38" y="47"/>
                        <a:pt x="37" y="47"/>
                      </a:cubicBezTo>
                      <a:cubicBezTo>
                        <a:pt x="36" y="48"/>
                        <a:pt x="35" y="50"/>
                        <a:pt x="35" y="52"/>
                      </a:cubicBezTo>
                      <a:cubicBezTo>
                        <a:pt x="34" y="59"/>
                        <a:pt x="34" y="59"/>
                        <a:pt x="41" y="58"/>
                      </a:cubicBezTo>
                      <a:cubicBezTo>
                        <a:pt x="43" y="57"/>
                        <a:pt x="46" y="56"/>
                        <a:pt x="48" y="57"/>
                      </a:cubicBezTo>
                      <a:cubicBezTo>
                        <a:pt x="50" y="57"/>
                        <a:pt x="53" y="58"/>
                        <a:pt x="53" y="59"/>
                      </a:cubicBezTo>
                      <a:cubicBezTo>
                        <a:pt x="54" y="61"/>
                        <a:pt x="54" y="64"/>
                        <a:pt x="53" y="66"/>
                      </a:cubicBezTo>
                      <a:cubicBezTo>
                        <a:pt x="52" y="68"/>
                        <a:pt x="50" y="69"/>
                        <a:pt x="48" y="70"/>
                      </a:cubicBezTo>
                      <a:cubicBezTo>
                        <a:pt x="44" y="73"/>
                        <a:pt x="39" y="75"/>
                        <a:pt x="37" y="81"/>
                      </a:cubicBezTo>
                      <a:cubicBezTo>
                        <a:pt x="40" y="81"/>
                        <a:pt x="43" y="81"/>
                        <a:pt x="45" y="81"/>
                      </a:cubicBezTo>
                      <a:cubicBezTo>
                        <a:pt x="51" y="81"/>
                        <a:pt x="56" y="84"/>
                        <a:pt x="57" y="89"/>
                      </a:cubicBezTo>
                      <a:cubicBezTo>
                        <a:pt x="58" y="93"/>
                        <a:pt x="55" y="97"/>
                        <a:pt x="51" y="98"/>
                      </a:cubicBezTo>
                      <a:cubicBezTo>
                        <a:pt x="43" y="99"/>
                        <a:pt x="35" y="100"/>
                        <a:pt x="26" y="101"/>
                      </a:cubicBezTo>
                      <a:cubicBezTo>
                        <a:pt x="22" y="102"/>
                        <a:pt x="19" y="100"/>
                        <a:pt x="17" y="96"/>
                      </a:cubicBezTo>
                      <a:cubicBezTo>
                        <a:pt x="16" y="96"/>
                        <a:pt x="16" y="95"/>
                        <a:pt x="15" y="94"/>
                      </a:cubicBezTo>
                      <a:cubicBezTo>
                        <a:pt x="11" y="84"/>
                        <a:pt x="11" y="84"/>
                        <a:pt x="19" y="77"/>
                      </a:cubicBezTo>
                      <a:cubicBezTo>
                        <a:pt x="22" y="75"/>
                        <a:pt x="24" y="72"/>
                        <a:pt x="27" y="70"/>
                      </a:cubicBezTo>
                      <a:cubicBezTo>
                        <a:pt x="27" y="70"/>
                        <a:pt x="27" y="69"/>
                        <a:pt x="27" y="69"/>
                      </a:cubicBezTo>
                      <a:cubicBezTo>
                        <a:pt x="25" y="69"/>
                        <a:pt x="23" y="70"/>
                        <a:pt x="21" y="71"/>
                      </a:cubicBezTo>
                      <a:cubicBezTo>
                        <a:pt x="17" y="72"/>
                        <a:pt x="13" y="74"/>
                        <a:pt x="9" y="76"/>
                      </a:cubicBezTo>
                      <a:cubicBezTo>
                        <a:pt x="7" y="76"/>
                        <a:pt x="5" y="76"/>
                        <a:pt x="3" y="75"/>
                      </a:cubicBezTo>
                      <a:cubicBezTo>
                        <a:pt x="0" y="72"/>
                        <a:pt x="0" y="71"/>
                        <a:pt x="4" y="69"/>
                      </a:cubicBezTo>
                      <a:cubicBezTo>
                        <a:pt x="12" y="66"/>
                        <a:pt x="19" y="63"/>
                        <a:pt x="26" y="60"/>
                      </a:cubicBezTo>
                      <a:cubicBezTo>
                        <a:pt x="27" y="60"/>
                        <a:pt x="28" y="58"/>
                        <a:pt x="28" y="57"/>
                      </a:cubicBezTo>
                      <a:cubicBezTo>
                        <a:pt x="29" y="55"/>
                        <a:pt x="29" y="52"/>
                        <a:pt x="29" y="49"/>
                      </a:cubicBezTo>
                      <a:close/>
                      <a:moveTo>
                        <a:pt x="34" y="29"/>
                      </a:moveTo>
                      <a:cubicBezTo>
                        <a:pt x="34" y="29"/>
                        <a:pt x="34" y="29"/>
                        <a:pt x="33" y="28"/>
                      </a:cubicBezTo>
                      <a:cubicBezTo>
                        <a:pt x="31" y="29"/>
                        <a:pt x="28" y="30"/>
                        <a:pt x="26" y="32"/>
                      </a:cubicBezTo>
                      <a:cubicBezTo>
                        <a:pt x="24" y="32"/>
                        <a:pt x="22" y="34"/>
                        <a:pt x="23" y="36"/>
                      </a:cubicBezTo>
                      <a:cubicBezTo>
                        <a:pt x="23" y="38"/>
                        <a:pt x="25" y="40"/>
                        <a:pt x="26" y="42"/>
                      </a:cubicBezTo>
                      <a:cubicBezTo>
                        <a:pt x="27" y="42"/>
                        <a:pt x="30" y="41"/>
                        <a:pt x="31" y="40"/>
                      </a:cubicBezTo>
                      <a:cubicBezTo>
                        <a:pt x="32" y="37"/>
                        <a:pt x="33" y="33"/>
                        <a:pt x="3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9" name="Freeform 12">
                  <a:extLst>
                    <a:ext uri="{FF2B5EF4-FFF2-40B4-BE49-F238E27FC236}">
                      <a16:creationId xmlns:a16="http://schemas.microsoft.com/office/drawing/2014/main" id="{D88D9717-3185-4A77-8E18-2A8659D441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93465" y="2009127"/>
                  <a:ext cx="103574" cy="259427"/>
                </a:xfrm>
                <a:custGeom>
                  <a:avLst/>
                  <a:gdLst>
                    <a:gd name="T0" fmla="*/ 30 w 39"/>
                    <a:gd name="T1" fmla="*/ 44 h 98"/>
                    <a:gd name="T2" fmla="*/ 36 w 39"/>
                    <a:gd name="T3" fmla="*/ 34 h 98"/>
                    <a:gd name="T4" fmla="*/ 37 w 39"/>
                    <a:gd name="T5" fmla="*/ 51 h 98"/>
                    <a:gd name="T6" fmla="*/ 25 w 39"/>
                    <a:gd name="T7" fmla="*/ 82 h 98"/>
                    <a:gd name="T8" fmla="*/ 21 w 39"/>
                    <a:gd name="T9" fmla="*/ 98 h 98"/>
                    <a:gd name="T10" fmla="*/ 13 w 39"/>
                    <a:gd name="T11" fmla="*/ 96 h 98"/>
                    <a:gd name="T12" fmla="*/ 5 w 39"/>
                    <a:gd name="T13" fmla="*/ 83 h 98"/>
                    <a:gd name="T14" fmla="*/ 11 w 39"/>
                    <a:gd name="T15" fmla="*/ 62 h 98"/>
                    <a:gd name="T16" fmla="*/ 9 w 39"/>
                    <a:gd name="T17" fmla="*/ 43 h 98"/>
                    <a:gd name="T18" fmla="*/ 12 w 39"/>
                    <a:gd name="T19" fmla="*/ 38 h 98"/>
                    <a:gd name="T20" fmla="*/ 18 w 39"/>
                    <a:gd name="T21" fmla="*/ 33 h 98"/>
                    <a:gd name="T22" fmla="*/ 23 w 39"/>
                    <a:gd name="T23" fmla="*/ 12 h 98"/>
                    <a:gd name="T24" fmla="*/ 11 w 39"/>
                    <a:gd name="T25" fmla="*/ 16 h 98"/>
                    <a:gd name="T26" fmla="*/ 2 w 39"/>
                    <a:gd name="T27" fmla="*/ 16 h 98"/>
                    <a:gd name="T28" fmla="*/ 0 w 39"/>
                    <a:gd name="T29" fmla="*/ 12 h 98"/>
                    <a:gd name="T30" fmla="*/ 3 w 39"/>
                    <a:gd name="T31" fmla="*/ 10 h 98"/>
                    <a:gd name="T32" fmla="*/ 16 w 39"/>
                    <a:gd name="T33" fmla="*/ 7 h 98"/>
                    <a:gd name="T34" fmla="*/ 26 w 39"/>
                    <a:gd name="T35" fmla="*/ 2 h 98"/>
                    <a:gd name="T36" fmla="*/ 32 w 39"/>
                    <a:gd name="T37" fmla="*/ 1 h 98"/>
                    <a:gd name="T38" fmla="*/ 35 w 39"/>
                    <a:gd name="T39" fmla="*/ 9 h 98"/>
                    <a:gd name="T40" fmla="*/ 34 w 39"/>
                    <a:gd name="T41" fmla="*/ 11 h 98"/>
                    <a:gd name="T42" fmla="*/ 27 w 39"/>
                    <a:gd name="T43" fmla="*/ 38 h 98"/>
                    <a:gd name="T44" fmla="*/ 28 w 39"/>
                    <a:gd name="T45" fmla="*/ 44 h 98"/>
                    <a:gd name="T46" fmla="*/ 30 w 39"/>
                    <a:gd name="T47" fmla="*/ 44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39" h="98">
                      <a:moveTo>
                        <a:pt x="30" y="44"/>
                      </a:moveTo>
                      <a:cubicBezTo>
                        <a:pt x="32" y="41"/>
                        <a:pt x="34" y="38"/>
                        <a:pt x="36" y="34"/>
                      </a:cubicBezTo>
                      <a:cubicBezTo>
                        <a:pt x="37" y="40"/>
                        <a:pt x="39" y="45"/>
                        <a:pt x="37" y="51"/>
                      </a:cubicBezTo>
                      <a:cubicBezTo>
                        <a:pt x="33" y="61"/>
                        <a:pt x="29" y="72"/>
                        <a:pt x="25" y="82"/>
                      </a:cubicBezTo>
                      <a:cubicBezTo>
                        <a:pt x="23" y="87"/>
                        <a:pt x="23" y="92"/>
                        <a:pt x="21" y="98"/>
                      </a:cubicBezTo>
                      <a:cubicBezTo>
                        <a:pt x="18" y="97"/>
                        <a:pt x="15" y="97"/>
                        <a:pt x="13" y="96"/>
                      </a:cubicBezTo>
                      <a:cubicBezTo>
                        <a:pt x="7" y="94"/>
                        <a:pt x="3" y="89"/>
                        <a:pt x="5" y="83"/>
                      </a:cubicBezTo>
                      <a:cubicBezTo>
                        <a:pt x="7" y="76"/>
                        <a:pt x="9" y="69"/>
                        <a:pt x="11" y="62"/>
                      </a:cubicBezTo>
                      <a:cubicBezTo>
                        <a:pt x="13" y="56"/>
                        <a:pt x="14" y="49"/>
                        <a:pt x="9" y="43"/>
                      </a:cubicBezTo>
                      <a:cubicBezTo>
                        <a:pt x="7" y="39"/>
                        <a:pt x="9" y="38"/>
                        <a:pt x="12" y="38"/>
                      </a:cubicBezTo>
                      <a:cubicBezTo>
                        <a:pt x="17" y="39"/>
                        <a:pt x="17" y="37"/>
                        <a:pt x="18" y="33"/>
                      </a:cubicBezTo>
                      <a:cubicBezTo>
                        <a:pt x="19" y="26"/>
                        <a:pt x="21" y="20"/>
                        <a:pt x="23" y="12"/>
                      </a:cubicBezTo>
                      <a:cubicBezTo>
                        <a:pt x="19" y="13"/>
                        <a:pt x="15" y="15"/>
                        <a:pt x="11" y="16"/>
                      </a:cubicBezTo>
                      <a:cubicBezTo>
                        <a:pt x="8" y="17"/>
                        <a:pt x="5" y="16"/>
                        <a:pt x="2" y="16"/>
                      </a:cubicBezTo>
                      <a:cubicBezTo>
                        <a:pt x="1" y="15"/>
                        <a:pt x="0" y="13"/>
                        <a:pt x="0" y="12"/>
                      </a:cubicBezTo>
                      <a:cubicBezTo>
                        <a:pt x="1" y="11"/>
                        <a:pt x="2" y="10"/>
                        <a:pt x="3" y="10"/>
                      </a:cubicBezTo>
                      <a:cubicBezTo>
                        <a:pt x="7" y="8"/>
                        <a:pt x="12" y="8"/>
                        <a:pt x="16" y="7"/>
                      </a:cubicBezTo>
                      <a:cubicBezTo>
                        <a:pt x="19" y="5"/>
                        <a:pt x="22" y="3"/>
                        <a:pt x="26" y="2"/>
                      </a:cubicBezTo>
                      <a:cubicBezTo>
                        <a:pt x="28" y="1"/>
                        <a:pt x="32" y="0"/>
                        <a:pt x="32" y="1"/>
                      </a:cubicBezTo>
                      <a:cubicBezTo>
                        <a:pt x="34" y="3"/>
                        <a:pt x="35" y="6"/>
                        <a:pt x="35" y="9"/>
                      </a:cubicBezTo>
                      <a:cubicBezTo>
                        <a:pt x="36" y="9"/>
                        <a:pt x="35" y="10"/>
                        <a:pt x="34" y="11"/>
                      </a:cubicBezTo>
                      <a:cubicBezTo>
                        <a:pt x="27" y="19"/>
                        <a:pt x="28" y="29"/>
                        <a:pt x="27" y="38"/>
                      </a:cubicBezTo>
                      <a:cubicBezTo>
                        <a:pt x="27" y="40"/>
                        <a:pt x="28" y="42"/>
                        <a:pt x="28" y="44"/>
                      </a:cubicBezTo>
                      <a:cubicBezTo>
                        <a:pt x="29" y="44"/>
                        <a:pt x="29" y="44"/>
                        <a:pt x="3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3388381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5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6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16.xml"/><Relationship Id="rId4" Type="http://schemas.openxmlformats.org/officeDocument/2006/relationships/slideLayout" Target="../slideLayouts/slideLayout32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3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07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0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531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531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64" r:id="rId3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7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8422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525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45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553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2024/2/21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85" r:id="rId2"/>
    <p:sldLayoutId id="2147483789" r:id="rId3"/>
    <p:sldLayoutId id="2147483797" r:id="rId4"/>
    <p:sldLayoutId id="2147483783" r:id="rId5"/>
    <p:sldLayoutId id="2147483798" r:id="rId6"/>
    <p:sldLayoutId id="2147483793" r:id="rId7"/>
    <p:sldLayoutId id="2147483794" r:id="rId8"/>
    <p:sldLayoutId id="2147483796" r:id="rId9"/>
    <p:sldLayoutId id="2147483799" r:id="rId10"/>
    <p:sldLayoutId id="2147483807" r:id="rId11"/>
    <p:sldLayoutId id="2147483808" r:id="rId12"/>
    <p:sldLayoutId id="2147483811" r:id="rId13"/>
    <p:sldLayoutId id="2147483812" r:id="rId14"/>
    <p:sldLayoutId id="2147483809" r:id="rId15"/>
    <p:sldLayoutId id="2147483810" r:id="rId16"/>
    <p:sldLayoutId id="2147483865" r:id="rId1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13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10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9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04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63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79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7D9317-7C4B-477D-9FCD-CD548237032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2024/2/21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3BC9-7090-482A-AB63-1945A9C9F1E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5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49208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报告人：穆新宇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师：陆慧梅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2024/2/21</a:t>
            </a:fld>
            <a:endParaRPr lang="zh-CN" altLang="en-US" dirty="0"/>
          </a:p>
        </p:txBody>
      </p:sp>
      <p:sp>
        <p:nvSpPr>
          <p:cNvPr id="20" name="文本占位符 27">
            <a:extLst>
              <a:ext uri="{FF2B5EF4-FFF2-40B4-BE49-F238E27FC236}">
                <a16:creationId xmlns:a16="http://schemas.microsoft.com/office/drawing/2014/main" id="{CCDACD4C-1CA6-4E65-8D95-3D708C7F59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9208" y="1484311"/>
            <a:ext cx="7287114" cy="238680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北京理工大学毕业设计</a:t>
            </a:r>
            <a:endParaRPr lang="en-US" altLang="zh-CN" sz="6000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论文答辩模板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3549208" y="4010868"/>
            <a:ext cx="7287114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327235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3083952"/>
            <a:ext cx="9397153" cy="15572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latin typeface="Monaco" panose="00000400000000000000" pitchFamily="2" charset="0"/>
              </a:rPr>
              <a:t>操作系统核心功能被压缩得很小</a:t>
            </a:r>
            <a:r>
              <a:rPr lang="en-US" altLang="zh-CN" sz="2000" dirty="0">
                <a:latin typeface="Monaco" panose="00000400000000000000" pitchFamily="2" charset="0"/>
              </a:rPr>
              <a:t>, </a:t>
            </a:r>
            <a:r>
              <a:rPr lang="zh-CN" altLang="en-US" sz="2000" dirty="0">
                <a:latin typeface="Monaco" panose="00000400000000000000" pitchFamily="2" charset="0"/>
              </a:rPr>
              <a:t>其他功能</a:t>
            </a:r>
            <a:r>
              <a:rPr lang="en-US" altLang="zh-CN" sz="2000" dirty="0">
                <a:latin typeface="Monaco" panose="00000400000000000000" pitchFamily="2" charset="0"/>
              </a:rPr>
              <a:t>(</a:t>
            </a:r>
            <a:r>
              <a:rPr lang="zh-CN" altLang="en-US" sz="2000" dirty="0">
                <a:latin typeface="Monaco" panose="00000400000000000000" pitchFamily="2" charset="0"/>
              </a:rPr>
              <a:t>文件管理</a:t>
            </a:r>
            <a:r>
              <a:rPr lang="en-US" altLang="zh-CN" sz="2000" dirty="0">
                <a:latin typeface="Monaco" panose="00000400000000000000" pitchFamily="2" charset="0"/>
              </a:rPr>
              <a:t>, </a:t>
            </a:r>
            <a:r>
              <a:rPr lang="zh-CN" altLang="en-US" sz="2000" dirty="0">
                <a:latin typeface="Monaco" panose="00000400000000000000" pitchFamily="2" charset="0"/>
              </a:rPr>
              <a:t>网络等</a:t>
            </a:r>
            <a:r>
              <a:rPr lang="en-US" altLang="zh-CN" sz="2000" dirty="0">
                <a:latin typeface="Monaco" panose="00000400000000000000" pitchFamily="2" charset="0"/>
              </a:rPr>
              <a:t>)</a:t>
            </a:r>
            <a:r>
              <a:rPr lang="zh-CN" altLang="en-US" sz="2000" dirty="0">
                <a:latin typeface="Monaco" panose="00000400000000000000" pitchFamily="2" charset="0"/>
              </a:rPr>
              <a:t>被移动到用户进程</a:t>
            </a:r>
            <a:r>
              <a:rPr lang="en-US" altLang="zh-CN" sz="2000" dirty="0">
                <a:latin typeface="Monaco" panose="00000400000000000000" pitchFamily="2" charset="0"/>
              </a:rPr>
              <a:t>, </a:t>
            </a:r>
            <a:r>
              <a:rPr lang="zh-CN" altLang="en-US" sz="2000" dirty="0">
                <a:latin typeface="Monaco" panose="00000400000000000000" pitchFamily="2" charset="0"/>
              </a:rPr>
              <a:t>这些进程被称为</a:t>
            </a:r>
            <a:r>
              <a:rPr lang="en-US" altLang="zh-CN" sz="2000" dirty="0">
                <a:latin typeface="Monaco" panose="00000400000000000000" pitchFamily="2" charset="0"/>
              </a:rPr>
              <a:t>“</a:t>
            </a:r>
            <a:r>
              <a:rPr lang="zh-CN" altLang="en-US" sz="2000" dirty="0">
                <a:latin typeface="Monaco" panose="00000400000000000000" pitchFamily="2" charset="0"/>
              </a:rPr>
              <a:t>服务器</a:t>
            </a:r>
            <a:r>
              <a:rPr lang="en-US" altLang="zh-CN" sz="2000" dirty="0">
                <a:latin typeface="Monaco" panose="00000400000000000000" pitchFamily="2" charset="0"/>
              </a:rPr>
              <a:t>”, </a:t>
            </a:r>
            <a:r>
              <a:rPr lang="zh-CN" altLang="en-US" sz="2000" dirty="0">
                <a:latin typeface="Monaco" panose="00000400000000000000" pitchFamily="2" charset="0"/>
              </a:rPr>
              <a:t>微内核只提供基本的进程间通信</a:t>
            </a:r>
            <a:r>
              <a:rPr lang="en-US" altLang="zh-CN" sz="2000" dirty="0">
                <a:latin typeface="Monaco" panose="00000400000000000000" pitchFamily="2" charset="0"/>
              </a:rPr>
              <a:t>(IPC)</a:t>
            </a:r>
            <a:r>
              <a:rPr lang="zh-CN" altLang="en-US" sz="2000" dirty="0">
                <a:latin typeface="Monaco" panose="00000400000000000000" pitchFamily="2" charset="0"/>
              </a:rPr>
              <a:t>等功能。</a:t>
            </a:r>
            <a:endParaRPr lang="en-US" altLang="zh-CN" sz="2000" dirty="0">
              <a:latin typeface="Monaco" panose="00000400000000000000" pitchFamily="2" charset="0"/>
            </a:endParaRPr>
          </a:p>
          <a:p>
            <a:pPr algn="just"/>
            <a:r>
              <a:rPr lang="zh-CN" altLang="en-US" sz="2000" b="1" u="sng" dirty="0">
                <a:latin typeface="Monaco" panose="00000400000000000000" pitchFamily="2" charset="0"/>
              </a:rPr>
              <a:t>瓶颈</a:t>
            </a:r>
            <a:r>
              <a:rPr lang="en-US" altLang="zh-CN" sz="2000" b="1" u="sng" dirty="0">
                <a:latin typeface="Monaco" panose="00000400000000000000" pitchFamily="2" charset="0"/>
              </a:rPr>
              <a:t>: IPC</a:t>
            </a:r>
            <a:r>
              <a:rPr lang="zh-CN" altLang="en-US" sz="2000" b="1" u="sng" dirty="0">
                <a:latin typeface="Monaco" panose="00000400000000000000" pitchFamily="2" charset="0"/>
              </a:rPr>
              <a:t>开销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49" y="2083248"/>
            <a:ext cx="4188883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什么是微内核</a:t>
            </a:r>
            <a:r>
              <a:rPr lang="en-US" altLang="zh-CN" sz="4400" b="1" spc="300" dirty="0">
                <a:solidFill>
                  <a:schemeClr val="accent4"/>
                </a:solidFill>
                <a:latin typeface="+mn-ea"/>
              </a:rPr>
              <a:t>?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52798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3083952"/>
            <a:ext cx="9397153" cy="21325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notification</a:t>
            </a:r>
            <a:r>
              <a:rPr lang="zh-CN" altLang="en-US" sz="2000" dirty="0">
                <a:latin typeface="Monaco" panose="00000400000000000000" pitchFamily="2" charset="0"/>
              </a:rPr>
              <a:t>是一种用于在</a:t>
            </a:r>
            <a:r>
              <a:rPr lang="en-US" altLang="zh-CN" sz="2000" dirty="0">
                <a:latin typeface="Monaco" panose="00000400000000000000" pitchFamily="2" charset="0"/>
              </a:rPr>
              <a:t>L4</a:t>
            </a:r>
            <a:r>
              <a:rPr lang="zh-CN" altLang="en-US" sz="2000" dirty="0">
                <a:latin typeface="Monaco" panose="00000400000000000000" pitchFamily="2" charset="0"/>
              </a:rPr>
              <a:t>微内核中同步活动的方法，它提供了一种非阻塞的信号机制，可以在不等待其他操作的情况下设置和检查标志</a:t>
            </a:r>
            <a:r>
              <a:rPr lang="en-US" altLang="zh-CN" sz="2000" dirty="0">
                <a:latin typeface="Monaco" panose="00000400000000000000" pitchFamily="2" charset="0"/>
              </a:rPr>
              <a:t>(</a:t>
            </a:r>
            <a:r>
              <a:rPr lang="zh-CN" altLang="en-US" sz="2000" dirty="0">
                <a:latin typeface="Monaco" panose="00000400000000000000" pitchFamily="2" charset="0"/>
              </a:rPr>
              <a:t>类似</a:t>
            </a:r>
            <a:r>
              <a:rPr lang="en-US" altLang="zh-CN" sz="2000" dirty="0">
                <a:latin typeface="Monaco" panose="00000400000000000000" pitchFamily="2" charset="0"/>
              </a:rPr>
              <a:t> Linux C</a:t>
            </a:r>
            <a:r>
              <a:rPr lang="zh-CN" altLang="en-US" sz="2000" dirty="0">
                <a:latin typeface="Monaco" panose="00000400000000000000" pitchFamily="2" charset="0"/>
              </a:rPr>
              <a:t>的</a:t>
            </a:r>
            <a:r>
              <a:rPr lang="en-US" altLang="zh-CN" sz="2000" b="1" i="1" dirty="0">
                <a:latin typeface="Monaco" panose="00000400000000000000" pitchFamily="2" charset="0"/>
              </a:rPr>
              <a:t>select</a:t>
            </a:r>
            <a:r>
              <a:rPr lang="en-US" altLang="zh-CN" sz="2000" dirty="0">
                <a:latin typeface="Monaco" panose="00000400000000000000" pitchFamily="2" charset="0"/>
              </a:rPr>
              <a:t> </a:t>
            </a:r>
            <a:r>
              <a:rPr lang="zh-CN" altLang="en-US" sz="2000" dirty="0">
                <a:latin typeface="Monaco" panose="00000400000000000000" pitchFamily="2" charset="0"/>
              </a:rPr>
              <a:t>函数</a:t>
            </a:r>
            <a:r>
              <a:rPr lang="en-US" altLang="zh-CN" sz="2000" dirty="0">
                <a:latin typeface="Monaco" panose="00000400000000000000" pitchFamily="2" charset="0"/>
              </a:rPr>
              <a:t>)</a:t>
            </a:r>
          </a:p>
          <a:p>
            <a:pPr algn="just"/>
            <a:endParaRPr lang="en-US" altLang="zh-CN" sz="2000" dirty="0"/>
          </a:p>
          <a:p>
            <a:pPr algn="just"/>
            <a:r>
              <a:rPr lang="en-US" altLang="zh-CN" sz="1400" b="1" u="sng" dirty="0">
                <a:latin typeface="Monaco" panose="00000400000000000000" pitchFamily="2" charset="0"/>
              </a:rPr>
              <a:t>select() </a:t>
            </a:r>
            <a:r>
              <a:rPr lang="zh-CN" altLang="en-US" sz="1400" b="1" u="sng" dirty="0">
                <a:latin typeface="Monaco" panose="00000400000000000000" pitchFamily="2" charset="0"/>
              </a:rPr>
              <a:t>函数用于等待一组文件描述符上的 </a:t>
            </a:r>
            <a:r>
              <a:rPr lang="en-US" altLang="zh-CN" sz="1400" b="1" u="sng" dirty="0">
                <a:latin typeface="Monaco" panose="00000400000000000000" pitchFamily="2" charset="0"/>
              </a:rPr>
              <a:t>I/O </a:t>
            </a:r>
            <a:r>
              <a:rPr lang="zh-CN" altLang="en-US" sz="1400" b="1" u="sng" dirty="0">
                <a:latin typeface="Monaco" panose="00000400000000000000" pitchFamily="2" charset="0"/>
              </a:rPr>
              <a:t>事件，并在有事件发生时进行处理。它可以监视读、写和异常事件，并提供超时机制。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49" y="2083248"/>
            <a:ext cx="4188883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spc="300" dirty="0">
                <a:solidFill>
                  <a:schemeClr val="accent4"/>
                </a:solidFill>
                <a:latin typeface="+mn-ea"/>
              </a:rPr>
              <a:t>Notification</a:t>
            </a:r>
            <a:endParaRPr lang="zh-CN" altLang="en-US" sz="4400" b="1" spc="3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1134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3083952"/>
            <a:ext cx="9397153" cy="1161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latin typeface="Monaco" panose="00000400000000000000" pitchFamily="2" charset="0"/>
              </a:rPr>
              <a:t>通常情况下，中断处理程序在内核态下执行，因为它们需要直接访问硬件和操作系统的资源。但是，有些处理器架构允许在用户态下处理某些特定类型的中断，这就是用户态中断。</a:t>
            </a:r>
            <a:endParaRPr lang="en-US" altLang="zh-CN" sz="2000" dirty="0">
              <a:latin typeface="Monaco" panose="00000400000000000000" pitchFamily="2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49" y="2083248"/>
            <a:ext cx="4188883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用户态中断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03616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04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pitchFamily="34" charset="-122"/>
              </a:rPr>
              <a:t>规划愿景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29569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内容占位符 1">
            <a:extLst>
              <a:ext uri="{FF2B5EF4-FFF2-40B4-BE49-F238E27FC236}">
                <a16:creationId xmlns:a16="http://schemas.microsoft.com/office/drawing/2014/main" id="{9220699B-30D4-4073-91F7-02313840C09E}"/>
              </a:ext>
            </a:extLst>
          </p:cNvPr>
          <p:cNvSpPr txBox="1">
            <a:spLocks/>
          </p:cNvSpPr>
          <p:nvPr/>
        </p:nvSpPr>
        <p:spPr>
          <a:xfrm>
            <a:off x="1539631" y="1700198"/>
            <a:ext cx="9100038" cy="36107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这个题目的目标应该是</a:t>
            </a:r>
            <a:r>
              <a:rPr kumimoji="0" lang="zh-CN" altLang="en-US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设计一种用户态驱动程序</a:t>
            </a:r>
            <a:r>
              <a:rPr kumimoji="0" lang="en-US" altLang="zh-CN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</a:t>
            </a:r>
            <a:r>
              <a:rPr kumimoji="0" lang="zh-CN" altLang="en-US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这个程序能够在用户态下处理中断</a:t>
            </a:r>
            <a:r>
              <a:rPr kumimoji="0" lang="en-US" altLang="zh-CN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</a:t>
            </a:r>
            <a:r>
              <a:rPr kumimoji="0" lang="zh-CN" altLang="en-US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并且是</a:t>
            </a:r>
            <a:r>
              <a:rPr kumimoji="0" lang="en-US" altLang="zh-CN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"</a:t>
            </a:r>
            <a:r>
              <a:rPr kumimoji="0" lang="zh-CN" altLang="en-US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抢占式</a:t>
            </a:r>
            <a:r>
              <a:rPr kumimoji="0" lang="en-US" altLang="zh-CN" sz="2800" b="1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"</a:t>
            </a:r>
            <a:r>
              <a:rPr kumimoji="0" lang="zh-CN" altLang="en-US" sz="2800" b="1" i="0" u="sng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的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以减少陷入内核的次数</a:t>
            </a:r>
            <a:r>
              <a:rPr kumimoji="0" lang="en-US" altLang="zh-CN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, </a:t>
            </a:r>
            <a:r>
              <a:rPr kumimoji="0" lang="zh-CN" altLang="en-US" sz="28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提高系统性能</a:t>
            </a:r>
          </a:p>
        </p:txBody>
      </p:sp>
      <p:sp>
        <p:nvSpPr>
          <p:cNvPr id="12" name="半闭框 11">
            <a:extLst>
              <a:ext uri="{FF2B5EF4-FFF2-40B4-BE49-F238E27FC236}">
                <a16:creationId xmlns:a16="http://schemas.microsoft.com/office/drawing/2014/main" id="{0D90A06A-B605-4CDB-9B13-1BB6C4658928}"/>
              </a:ext>
            </a:extLst>
          </p:cNvPr>
          <p:cNvSpPr/>
          <p:nvPr/>
        </p:nvSpPr>
        <p:spPr>
          <a:xfrm>
            <a:off x="1058985" y="1459875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半闭框 12">
            <a:extLst>
              <a:ext uri="{FF2B5EF4-FFF2-40B4-BE49-F238E27FC236}">
                <a16:creationId xmlns:a16="http://schemas.microsoft.com/office/drawing/2014/main" id="{F77F212D-4F59-4957-9187-E73A42BE8E9D}"/>
              </a:ext>
            </a:extLst>
          </p:cNvPr>
          <p:cNvSpPr/>
          <p:nvPr/>
        </p:nvSpPr>
        <p:spPr>
          <a:xfrm flipH="1" flipV="1">
            <a:off x="10639669" y="5185859"/>
            <a:ext cx="480646" cy="480646"/>
          </a:xfrm>
          <a:prstGeom prst="halfFrame">
            <a:avLst>
              <a:gd name="adj1" fmla="val 17948"/>
              <a:gd name="adj2" fmla="val 1794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688613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规划愿景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512B7B-601D-497F-AA32-82848DBDF36A}"/>
              </a:ext>
            </a:extLst>
          </p:cNvPr>
          <p:cNvSpPr/>
          <p:nvPr/>
        </p:nvSpPr>
        <p:spPr>
          <a:xfrm>
            <a:off x="745392" y="1234412"/>
            <a:ext cx="2620107" cy="4644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BC8F23B-A4A9-499F-B708-B07DF0860A17}"/>
              </a:ext>
            </a:extLst>
          </p:cNvPr>
          <p:cNvCxnSpPr/>
          <p:nvPr/>
        </p:nvCxnSpPr>
        <p:spPr>
          <a:xfrm>
            <a:off x="660400" y="5944324"/>
            <a:ext cx="1085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46F54B2-AA33-4AC0-95A7-15991AD7F073}"/>
              </a:ext>
            </a:extLst>
          </p:cNvPr>
          <p:cNvCxnSpPr/>
          <p:nvPr/>
        </p:nvCxnSpPr>
        <p:spPr>
          <a:xfrm flipV="1">
            <a:off x="660400" y="1084217"/>
            <a:ext cx="0" cy="48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5F52328-0669-4724-9D75-8DFF0803504A}"/>
              </a:ext>
            </a:extLst>
          </p:cNvPr>
          <p:cNvSpPr/>
          <p:nvPr/>
        </p:nvSpPr>
        <p:spPr>
          <a:xfrm>
            <a:off x="3424114" y="1234412"/>
            <a:ext cx="2620107" cy="464400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094091-8BDD-4433-B3FD-8B2F283D646F}"/>
              </a:ext>
            </a:extLst>
          </p:cNvPr>
          <p:cNvSpPr/>
          <p:nvPr/>
        </p:nvSpPr>
        <p:spPr>
          <a:xfrm>
            <a:off x="6102836" y="1234412"/>
            <a:ext cx="2620107" cy="4644000"/>
          </a:xfrm>
          <a:prstGeom prst="rect">
            <a:avLst/>
          </a:pr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8C54280-A2DE-4092-9763-C0C1B2D760D2}"/>
              </a:ext>
            </a:extLst>
          </p:cNvPr>
          <p:cNvSpPr/>
          <p:nvPr/>
        </p:nvSpPr>
        <p:spPr>
          <a:xfrm>
            <a:off x="8781557" y="1234412"/>
            <a:ext cx="2620107" cy="46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: 形状 12">
            <a:extLst>
              <a:ext uri="{FF2B5EF4-FFF2-40B4-BE49-F238E27FC236}">
                <a16:creationId xmlns:a16="http://schemas.microsoft.com/office/drawing/2014/main" id="{1EBD128D-EC9E-443A-96DC-AD9C6B4BBCB2}"/>
              </a:ext>
            </a:extLst>
          </p:cNvPr>
          <p:cNvSpPr/>
          <p:nvPr/>
        </p:nvSpPr>
        <p:spPr>
          <a:xfrm>
            <a:off x="703385" y="2483086"/>
            <a:ext cx="10785230" cy="2297723"/>
          </a:xfrm>
          <a:custGeom>
            <a:avLst/>
            <a:gdLst>
              <a:gd name="connsiteX0" fmla="*/ 0 w 6858000"/>
              <a:gd name="connsiteY0" fmla="*/ 2297723 h 2297723"/>
              <a:gd name="connsiteX1" fmla="*/ 1828800 w 6858000"/>
              <a:gd name="connsiteY1" fmla="*/ 1066800 h 2297723"/>
              <a:gd name="connsiteX2" fmla="*/ 4712677 w 6858000"/>
              <a:gd name="connsiteY2" fmla="*/ 1664676 h 2297723"/>
              <a:gd name="connsiteX3" fmla="*/ 6858000 w 6858000"/>
              <a:gd name="connsiteY3" fmla="*/ 0 h 2297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2297723">
                <a:moveTo>
                  <a:pt x="0" y="2297723"/>
                </a:moveTo>
                <a:cubicBezTo>
                  <a:pt x="521677" y="1735015"/>
                  <a:pt x="1043354" y="1172308"/>
                  <a:pt x="1828800" y="1066800"/>
                </a:cubicBezTo>
                <a:cubicBezTo>
                  <a:pt x="2614246" y="961292"/>
                  <a:pt x="3874477" y="1842476"/>
                  <a:pt x="4712677" y="1664676"/>
                </a:cubicBezTo>
                <a:cubicBezTo>
                  <a:pt x="5550877" y="1486876"/>
                  <a:pt x="6204438" y="743438"/>
                  <a:pt x="6858000" y="0"/>
                </a:cubicBez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81A0BBE-B18F-47BC-8511-BA14930AC2E9}"/>
              </a:ext>
            </a:extLst>
          </p:cNvPr>
          <p:cNvSpPr txBox="1"/>
          <p:nvPr/>
        </p:nvSpPr>
        <p:spPr>
          <a:xfrm>
            <a:off x="921569" y="4822417"/>
            <a:ext cx="2241376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spc="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1B553C-EF94-495C-9A39-767771FDECEA}"/>
              </a:ext>
            </a:extLst>
          </p:cNvPr>
          <p:cNvSpPr txBox="1"/>
          <p:nvPr/>
        </p:nvSpPr>
        <p:spPr>
          <a:xfrm>
            <a:off x="3613479" y="4822417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用户态中断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99A37A8-2D93-41DC-88AE-24284CD4776B}"/>
              </a:ext>
            </a:extLst>
          </p:cNvPr>
          <p:cNvSpPr txBox="1"/>
          <p:nvPr/>
        </p:nvSpPr>
        <p:spPr>
          <a:xfrm>
            <a:off x="6292201" y="4822417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Rust</a:t>
            </a:r>
            <a:endParaRPr lang="zh-CN" altLang="en-US" sz="8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6CAFFEB-9961-4EA4-973C-66D8924FCD27}"/>
              </a:ext>
            </a:extLst>
          </p:cNvPr>
          <p:cNvSpPr txBox="1"/>
          <p:nvPr/>
        </p:nvSpPr>
        <p:spPr>
          <a:xfrm>
            <a:off x="8970922" y="4822417"/>
            <a:ext cx="2241376" cy="597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</a:rPr>
              <a:t>完成开题</a:t>
            </a:r>
            <a:endParaRPr lang="en-US" altLang="zh-CN" sz="2800" spc="300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8E4D59B-4B21-4C6E-82BD-65E8FF60B6BC}"/>
              </a:ext>
            </a:extLst>
          </p:cNvPr>
          <p:cNvSpPr txBox="1"/>
          <p:nvPr/>
        </p:nvSpPr>
        <p:spPr>
          <a:xfrm>
            <a:off x="1015055" y="1471317"/>
            <a:ext cx="2080780" cy="1026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首先明确这个</a:t>
            </a:r>
            <a:r>
              <a:rPr lang="en-US" altLang="zh-CN" sz="1200" spc="300" dirty="0">
                <a:solidFill>
                  <a:schemeClr val="bg1"/>
                </a:solidFill>
              </a:rPr>
              <a:t>notification</a:t>
            </a:r>
            <a:r>
              <a:rPr lang="zh-CN" altLang="en-US" sz="1200" spc="300" dirty="0">
                <a:solidFill>
                  <a:schemeClr val="bg1"/>
                </a:solidFill>
              </a:rPr>
              <a:t>到底是什么</a:t>
            </a:r>
            <a:r>
              <a:rPr lang="en-US" altLang="zh-CN" sz="1200" spc="300" dirty="0">
                <a:solidFill>
                  <a:schemeClr val="bg1"/>
                </a:solidFill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</a:rPr>
              <a:t>在</a:t>
            </a:r>
            <a:r>
              <a:rPr lang="en-US" altLang="zh-CN" sz="1200" spc="300" dirty="0">
                <a:solidFill>
                  <a:schemeClr val="bg1"/>
                </a:solidFill>
              </a:rPr>
              <a:t>seL4</a:t>
            </a:r>
            <a:r>
              <a:rPr lang="zh-CN" altLang="en-US" sz="1200" spc="300" dirty="0">
                <a:solidFill>
                  <a:schemeClr val="bg1"/>
                </a:solidFill>
              </a:rPr>
              <a:t>中怎么实现的</a:t>
            </a:r>
            <a:r>
              <a:rPr lang="en-US" altLang="zh-CN" sz="1200" spc="300" dirty="0">
                <a:solidFill>
                  <a:schemeClr val="bg1"/>
                </a:solidFill>
              </a:rPr>
              <a:t>.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2C718DE-2C99-4837-87A2-07F58EA378E0}"/>
              </a:ext>
            </a:extLst>
          </p:cNvPr>
          <p:cNvSpPr txBox="1"/>
          <p:nvPr/>
        </p:nvSpPr>
        <p:spPr>
          <a:xfrm>
            <a:off x="3698628" y="1471317"/>
            <a:ext cx="2080780" cy="12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然后详细了解用户态中断是什么</a:t>
            </a:r>
            <a:r>
              <a:rPr lang="en-US" altLang="zh-CN" sz="1200" spc="300" dirty="0">
                <a:solidFill>
                  <a:schemeClr val="bg1"/>
                </a:solidFill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</a:rPr>
              <a:t>在</a:t>
            </a:r>
            <a:r>
              <a:rPr lang="en-US" altLang="zh-CN" sz="1200" spc="300" dirty="0">
                <a:solidFill>
                  <a:schemeClr val="bg1"/>
                </a:solidFill>
              </a:rPr>
              <a:t>seL4</a:t>
            </a:r>
            <a:r>
              <a:rPr lang="zh-CN" altLang="en-US" sz="1200" spc="300" dirty="0">
                <a:solidFill>
                  <a:schemeClr val="bg1"/>
                </a:solidFill>
              </a:rPr>
              <a:t>中是怎么和</a:t>
            </a:r>
            <a:r>
              <a:rPr lang="en-US" altLang="zh-CN" sz="1200" spc="300" dirty="0">
                <a:solidFill>
                  <a:schemeClr val="bg1"/>
                </a:solidFill>
              </a:rPr>
              <a:t>notification</a:t>
            </a:r>
            <a:r>
              <a:rPr lang="zh-CN" altLang="en-US" sz="1200" spc="300" dirty="0">
                <a:solidFill>
                  <a:schemeClr val="bg1"/>
                </a:solidFill>
              </a:rPr>
              <a:t>结合使用的</a:t>
            </a:r>
            <a:r>
              <a:rPr lang="en-US" altLang="zh-CN" sz="1200" spc="300" dirty="0">
                <a:solidFill>
                  <a:schemeClr val="bg1"/>
                </a:solidFill>
              </a:rPr>
              <a:t>.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B5120D7-B888-4D4F-8DDB-87C317DD2B34}"/>
              </a:ext>
            </a:extLst>
          </p:cNvPr>
          <p:cNvSpPr txBox="1"/>
          <p:nvPr/>
        </p:nvSpPr>
        <p:spPr>
          <a:xfrm>
            <a:off x="6372499" y="1471317"/>
            <a:ext cx="2080780" cy="78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学习</a:t>
            </a:r>
            <a:r>
              <a:rPr lang="en-US" altLang="zh-CN" sz="1200" spc="300" dirty="0">
                <a:solidFill>
                  <a:schemeClr val="bg1"/>
                </a:solidFill>
              </a:rPr>
              <a:t>Rust</a:t>
            </a:r>
            <a:r>
              <a:rPr lang="zh-CN" altLang="en-US" sz="1200" spc="300" dirty="0">
                <a:solidFill>
                  <a:schemeClr val="bg1"/>
                </a:solidFill>
              </a:rPr>
              <a:t>异步编程知识</a:t>
            </a:r>
            <a:r>
              <a:rPr lang="en-US" altLang="zh-CN" sz="1200" spc="300" dirty="0">
                <a:solidFill>
                  <a:schemeClr val="bg1"/>
                </a:solidFill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</a:rPr>
              <a:t>为实现驱动模块打好语言基础</a:t>
            </a:r>
            <a:r>
              <a:rPr lang="en-US" altLang="zh-CN" sz="1200" spc="300" dirty="0">
                <a:solidFill>
                  <a:schemeClr val="bg1"/>
                </a:solidFill>
              </a:rPr>
              <a:t>.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69F2D03-7CBF-40DA-B4DA-EAC0F738588E}"/>
              </a:ext>
            </a:extLst>
          </p:cNvPr>
          <p:cNvSpPr txBox="1"/>
          <p:nvPr/>
        </p:nvSpPr>
        <p:spPr>
          <a:xfrm>
            <a:off x="9049297" y="1471317"/>
            <a:ext cx="2080780" cy="102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200" spc="300" dirty="0">
                <a:solidFill>
                  <a:schemeClr val="bg1"/>
                </a:solidFill>
              </a:rPr>
              <a:t>阅读和</a:t>
            </a:r>
            <a:r>
              <a:rPr lang="en-US" altLang="zh-CN" sz="1200" spc="300" dirty="0">
                <a:solidFill>
                  <a:schemeClr val="bg1"/>
                </a:solidFill>
              </a:rPr>
              <a:t>reL4</a:t>
            </a:r>
            <a:r>
              <a:rPr lang="zh-CN" altLang="en-US" sz="1200" spc="300" dirty="0">
                <a:solidFill>
                  <a:schemeClr val="bg1"/>
                </a:solidFill>
              </a:rPr>
              <a:t>有关的文献和代码</a:t>
            </a:r>
            <a:r>
              <a:rPr lang="en-US" altLang="zh-CN" sz="1200" spc="300" dirty="0">
                <a:solidFill>
                  <a:schemeClr val="bg1"/>
                </a:solidFill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</a:rPr>
              <a:t>明确课题的目标</a:t>
            </a:r>
            <a:r>
              <a:rPr lang="en-US" altLang="zh-CN" sz="1200" spc="300" dirty="0">
                <a:solidFill>
                  <a:schemeClr val="bg1"/>
                </a:solidFill>
              </a:rPr>
              <a:t>, </a:t>
            </a:r>
            <a:r>
              <a:rPr lang="zh-CN" altLang="en-US" sz="1200" spc="300" dirty="0">
                <a:solidFill>
                  <a:schemeClr val="bg1"/>
                </a:solidFill>
              </a:rPr>
              <a:t>将具体计划写在开题报告中</a:t>
            </a:r>
            <a:r>
              <a:rPr lang="en-US" altLang="zh-CN" sz="1200" spc="300" dirty="0">
                <a:solidFill>
                  <a:schemeClr val="bg1"/>
                </a:solidFill>
              </a:rPr>
              <a:t>.</a:t>
            </a:r>
            <a:endParaRPr lang="zh-CN" altLang="en-US" sz="1200" spc="300" dirty="0">
              <a:solidFill>
                <a:schemeClr val="bg1"/>
              </a:solidFill>
            </a:endParaRPr>
          </a:p>
        </p:txBody>
      </p:sp>
      <p:sp>
        <p:nvSpPr>
          <p:cNvPr id="18" name="文本框 9">
            <a:extLst>
              <a:ext uri="{FF2B5EF4-FFF2-40B4-BE49-F238E27FC236}">
                <a16:creationId xmlns:a16="http://schemas.microsoft.com/office/drawing/2014/main" id="{60BEEC92-2E1E-4C7A-B7AD-BEC8F9DA5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40274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6">
            <a:extLst>
              <a:ext uri="{FF2B5EF4-FFF2-40B4-BE49-F238E27FC236}">
                <a16:creationId xmlns:a16="http://schemas.microsoft.com/office/drawing/2014/main" id="{DE2DA11E-BF99-4E54-8A5C-0AFF1AB8A1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2990" y="1484311"/>
            <a:ext cx="7287114" cy="22675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+mn-ea"/>
                <a:ea typeface="+mn-ea"/>
              </a:rPr>
              <a:t>感谢各位老师和学长</a:t>
            </a:r>
            <a:endParaRPr lang="en-US" altLang="zh-CN" sz="6000" b="1" dirty="0">
              <a:latin typeface="+mn-ea"/>
              <a:ea typeface="+mn-ea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02FAD8C-9DE1-4C82-A97E-3FC46FEADB6D}"/>
              </a:ext>
            </a:extLst>
          </p:cNvPr>
          <p:cNvCxnSpPr/>
          <p:nvPr/>
        </p:nvCxnSpPr>
        <p:spPr>
          <a:xfrm>
            <a:off x="1295400" y="3925027"/>
            <a:ext cx="7343775" cy="0"/>
          </a:xfrm>
          <a:prstGeom prst="line">
            <a:avLst/>
          </a:prstGeom>
          <a:ln w="28575" cmpd="sng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占位符 4">
            <a:extLst>
              <a:ext uri="{FF2B5EF4-FFF2-40B4-BE49-F238E27FC236}">
                <a16:creationId xmlns:a16="http://schemas.microsoft.com/office/drawing/2014/main" id="{ADC8450B-B7A8-4345-A581-E9097A6557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1662" y="4270263"/>
            <a:ext cx="7287114" cy="157852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报告人：穆新宇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导　师：陆慧梅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时　间：</a:t>
            </a:r>
            <a:fld id="{557380AF-A950-485A-9126-2F7168CD3CCC}" type="datetime1">
              <a:rPr lang="zh-CN" altLang="en-US" smtClean="0"/>
              <a:pPr>
                <a:lnSpc>
                  <a:spcPct val="150000"/>
                </a:lnSpc>
              </a:pPr>
              <a:t>2024/2/22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13687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ACF8F241-5884-4324-89EB-7E7DD690368F}"/>
              </a:ext>
            </a:extLst>
          </p:cNvPr>
          <p:cNvGrpSpPr/>
          <p:nvPr/>
        </p:nvGrpSpPr>
        <p:grpSpPr>
          <a:xfrm>
            <a:off x="5271139" y="1028700"/>
            <a:ext cx="3114955" cy="1259572"/>
            <a:chOff x="5576876" y="540040"/>
            <a:chExt cx="3114955" cy="1259572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EEA7B62-6DE3-4A1F-98CB-5688CB126664}"/>
                </a:ext>
              </a:extLst>
            </p:cNvPr>
            <p:cNvSpPr txBox="1"/>
            <p:nvPr/>
          </p:nvSpPr>
          <p:spPr>
            <a:xfrm>
              <a:off x="5576876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01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0996A2D-6F8F-4BDB-BF80-2CAAC8837696}"/>
                </a:ext>
              </a:extLst>
            </p:cNvPr>
            <p:cNvSpPr txBox="1"/>
            <p:nvPr/>
          </p:nvSpPr>
          <p:spPr>
            <a:xfrm>
              <a:off x="5576876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latin typeface="微软雅黑" panose="020B0503020204020204" pitchFamily="34" charset="-122"/>
                </a:rPr>
                <a:t>个人背景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5C4962F-6E74-4D33-A990-EC2DE600EA63}"/>
                </a:ext>
              </a:extLst>
            </p:cNvPr>
            <p:cNvSpPr txBox="1"/>
            <p:nvPr/>
          </p:nvSpPr>
          <p:spPr>
            <a:xfrm>
              <a:off x="5576876" y="1461058"/>
              <a:ext cx="31149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Background of the project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BF7F901-DF5A-4293-9310-3AD065F94474}"/>
              </a:ext>
            </a:extLst>
          </p:cNvPr>
          <p:cNvGrpSpPr/>
          <p:nvPr/>
        </p:nvGrpSpPr>
        <p:grpSpPr>
          <a:xfrm>
            <a:off x="8398684" y="1028700"/>
            <a:ext cx="1962397" cy="1259572"/>
            <a:chOff x="8704421" y="540040"/>
            <a:chExt cx="1962397" cy="1259572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CFA5364-3A41-4843-879E-64A20F8880BC}"/>
                </a:ext>
              </a:extLst>
            </p:cNvPr>
            <p:cNvSpPr txBox="1"/>
            <p:nvPr/>
          </p:nvSpPr>
          <p:spPr>
            <a:xfrm>
              <a:off x="8704421" y="540040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02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DA6CF73-DA4A-4F91-ADB9-614D5D71F726}"/>
                </a:ext>
              </a:extLst>
            </p:cNvPr>
            <p:cNvSpPr txBox="1"/>
            <p:nvPr/>
          </p:nvSpPr>
          <p:spPr>
            <a:xfrm>
              <a:off x="8704421" y="977361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latin typeface="微软雅黑" panose="020B0503020204020204" pitchFamily="34" charset="-122"/>
                </a:rPr>
                <a:t>课题情况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082351F-1B65-48DD-9108-E84F967FFB4E}"/>
                </a:ext>
              </a:extLst>
            </p:cNvPr>
            <p:cNvSpPr txBox="1"/>
            <p:nvPr/>
          </p:nvSpPr>
          <p:spPr>
            <a:xfrm>
              <a:off x="8704421" y="1461058"/>
              <a:ext cx="19623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Project Progress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2DFE6BA-3D47-4F07-9A95-637A58BE9F57}"/>
              </a:ext>
            </a:extLst>
          </p:cNvPr>
          <p:cNvGrpSpPr/>
          <p:nvPr/>
        </p:nvGrpSpPr>
        <p:grpSpPr>
          <a:xfrm>
            <a:off x="5271139" y="2719407"/>
            <a:ext cx="2914580" cy="1229030"/>
            <a:chOff x="5576876" y="2230747"/>
            <a:chExt cx="2914580" cy="1229030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A2FB66B-F71F-467D-8748-17184692B485}"/>
                </a:ext>
              </a:extLst>
            </p:cNvPr>
            <p:cNvSpPr txBox="1"/>
            <p:nvPr/>
          </p:nvSpPr>
          <p:spPr>
            <a:xfrm>
              <a:off x="5576876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03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B270E33-DDE9-4852-A0E5-284E9F13F239}"/>
                </a:ext>
              </a:extLst>
            </p:cNvPr>
            <p:cNvSpPr txBox="1"/>
            <p:nvPr/>
          </p:nvSpPr>
          <p:spPr>
            <a:xfrm>
              <a:off x="5576876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latin typeface="微软雅黑" panose="020B0503020204020204" pitchFamily="34" charset="-122"/>
                </a:rPr>
                <a:t>课题分析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B561C36-7754-4C53-BB0B-5109A0378F6F}"/>
                </a:ext>
              </a:extLst>
            </p:cNvPr>
            <p:cNvSpPr txBox="1"/>
            <p:nvPr/>
          </p:nvSpPr>
          <p:spPr>
            <a:xfrm>
              <a:off x="5576876" y="3121223"/>
              <a:ext cx="29145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Conclusion and Analysis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985D56C-BA9C-4F8A-8189-6443C7F98C92}"/>
              </a:ext>
            </a:extLst>
          </p:cNvPr>
          <p:cNvGrpSpPr/>
          <p:nvPr/>
        </p:nvGrpSpPr>
        <p:grpSpPr>
          <a:xfrm>
            <a:off x="8398684" y="2719407"/>
            <a:ext cx="2789546" cy="1229030"/>
            <a:chOff x="8704421" y="2230747"/>
            <a:chExt cx="2789546" cy="1229030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8A655AE-AE37-4E3A-B732-D8D9F3C56C85}"/>
                </a:ext>
              </a:extLst>
            </p:cNvPr>
            <p:cNvSpPr txBox="1"/>
            <p:nvPr/>
          </p:nvSpPr>
          <p:spPr>
            <a:xfrm>
              <a:off x="8704421" y="2230747"/>
              <a:ext cx="8867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spc="300" dirty="0">
                  <a:gradFill>
                    <a:gsLst>
                      <a:gs pos="0">
                        <a:schemeClr val="accent1"/>
                      </a:gs>
                      <a:gs pos="90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rPr>
                <a:t>04</a:t>
              </a:r>
              <a:endParaRPr lang="zh-CN" altLang="en-US" sz="44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F3DC2D5-346C-4F45-BFE7-9A51CF890A14}"/>
                </a:ext>
              </a:extLst>
            </p:cNvPr>
            <p:cNvSpPr txBox="1"/>
            <p:nvPr/>
          </p:nvSpPr>
          <p:spPr>
            <a:xfrm>
              <a:off x="8704421" y="2637526"/>
              <a:ext cx="17748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spc="300" dirty="0">
                  <a:latin typeface="微软雅黑" panose="020B0503020204020204" pitchFamily="34" charset="-122"/>
                </a:rPr>
                <a:t>规划愿景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179D15BD-0703-466F-A5B1-443852795E2B}"/>
                </a:ext>
              </a:extLst>
            </p:cNvPr>
            <p:cNvSpPr txBox="1"/>
            <p:nvPr/>
          </p:nvSpPr>
          <p:spPr>
            <a:xfrm>
              <a:off x="8704421" y="3121223"/>
              <a:ext cx="27895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pc="100" dirty="0">
                  <a:solidFill>
                    <a:schemeClr val="bg1">
                      <a:lumMod val="75000"/>
                    </a:schemeClr>
                  </a:solidFill>
                </a:rPr>
                <a:t>Analysis of the Problem</a:t>
              </a:r>
              <a:endParaRPr lang="zh-CN" altLang="en-US" sz="1600" spc="1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6F1138-F9F3-482D-A591-5805BF05087E}"/>
              </a:ext>
            </a:extLst>
          </p:cNvPr>
          <p:cNvGrpSpPr/>
          <p:nvPr/>
        </p:nvGrpSpPr>
        <p:grpSpPr>
          <a:xfrm>
            <a:off x="10467218" y="5849866"/>
            <a:ext cx="1052654" cy="108000"/>
            <a:chOff x="10467218" y="6126091"/>
            <a:chExt cx="1052654" cy="108000"/>
          </a:xfrm>
          <a:solidFill>
            <a:schemeClr val="accent1"/>
          </a:solidFill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2B8EEC6B-4E62-4567-8102-B919F1ABAE68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0DE99215-858C-417E-8141-2D9F9CAC52D6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3" name="椭圆 92">
              <a:extLst>
                <a:ext uri="{FF2B5EF4-FFF2-40B4-BE49-F238E27FC236}">
                  <a16:creationId xmlns:a16="http://schemas.microsoft.com/office/drawing/2014/main" id="{FCDD7AA9-3A23-4083-BBE1-8010A9D00A83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4" name="椭圆 93">
              <a:extLst>
                <a:ext uri="{FF2B5EF4-FFF2-40B4-BE49-F238E27FC236}">
                  <a16:creationId xmlns:a16="http://schemas.microsoft.com/office/drawing/2014/main" id="{5CDE1A13-92C8-4873-8597-04BE5D7CFE37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3D4CB947-938F-471D-87BD-F95D26CB5809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829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01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pitchFamily="34" charset="-122"/>
              </a:rPr>
              <a:t>个人背景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25288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个人背景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A020E80-10D1-4402-8327-9B3F62D05115}"/>
              </a:ext>
            </a:extLst>
          </p:cNvPr>
          <p:cNvSpPr/>
          <p:nvPr/>
        </p:nvSpPr>
        <p:spPr>
          <a:xfrm>
            <a:off x="829851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8CF06C0-692B-4D4E-BA33-107C2002214D}"/>
              </a:ext>
            </a:extLst>
          </p:cNvPr>
          <p:cNvSpPr/>
          <p:nvPr/>
        </p:nvSpPr>
        <p:spPr>
          <a:xfrm>
            <a:off x="829850" y="3598525"/>
            <a:ext cx="5195670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890A8C1-6CA3-4B08-A8DF-65A1B7D624CD}"/>
              </a:ext>
            </a:extLst>
          </p:cNvPr>
          <p:cNvSpPr/>
          <p:nvPr/>
        </p:nvSpPr>
        <p:spPr>
          <a:xfrm>
            <a:off x="6182079" y="1236220"/>
            <a:ext cx="5195669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22D4A5-B20A-42E1-BFFA-A008154A7137}"/>
              </a:ext>
            </a:extLst>
          </p:cNvPr>
          <p:cNvSpPr/>
          <p:nvPr/>
        </p:nvSpPr>
        <p:spPr>
          <a:xfrm>
            <a:off x="6182079" y="3598525"/>
            <a:ext cx="5195668" cy="2232000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E75133B-9FBA-4F15-8595-44A8ABA6E262}"/>
              </a:ext>
            </a:extLst>
          </p:cNvPr>
          <p:cNvSpPr txBox="1"/>
          <p:nvPr/>
        </p:nvSpPr>
        <p:spPr>
          <a:xfrm>
            <a:off x="1677675" y="1564093"/>
            <a:ext cx="3500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基础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DADE84C-BF07-43CD-9B22-5D6C876DC566}"/>
              </a:ext>
            </a:extLst>
          </p:cNvPr>
          <p:cNvSpPr txBox="1"/>
          <p:nvPr/>
        </p:nvSpPr>
        <p:spPr>
          <a:xfrm>
            <a:off x="1677675" y="3943450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spc="300" dirty="0" err="1">
                <a:solidFill>
                  <a:schemeClr val="accent4"/>
                </a:solidFill>
                <a:latin typeface="微软雅黑"/>
                <a:ea typeface="微软雅黑"/>
              </a:rPr>
              <a:t>rCore</a:t>
            </a:r>
            <a:endParaRPr lang="zh-CN" altLang="en-US" sz="40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44C2A1E-7F72-4F95-85BD-F3197E768FF3}"/>
              </a:ext>
            </a:extLst>
          </p:cNvPr>
          <p:cNvSpPr txBox="1"/>
          <p:nvPr/>
        </p:nvSpPr>
        <p:spPr>
          <a:xfrm>
            <a:off x="7030313" y="1564093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40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Rust</a:t>
            </a:r>
            <a:endParaRPr lang="zh-CN" altLang="en-US" sz="4000" b="1" spc="300" dirty="0">
              <a:solidFill>
                <a:schemeClr val="accent4"/>
              </a:solidFill>
              <a:latin typeface="微软雅黑"/>
              <a:ea typeface="微软雅黑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DECFE70-E865-4F0E-91E9-40E496A53FCB}"/>
              </a:ext>
            </a:extLst>
          </p:cNvPr>
          <p:cNvSpPr txBox="1"/>
          <p:nvPr/>
        </p:nvSpPr>
        <p:spPr>
          <a:xfrm>
            <a:off x="7030313" y="3937360"/>
            <a:ext cx="349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4000" b="1" spc="300" dirty="0">
                <a:solidFill>
                  <a:schemeClr val="accent4"/>
                </a:solidFill>
                <a:latin typeface="微软雅黑"/>
                <a:ea typeface="微软雅黑"/>
              </a:rPr>
              <a:t>论文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0786EE7-A4A7-4B54-AE46-757033EAAFBD}"/>
              </a:ext>
            </a:extLst>
          </p:cNvPr>
          <p:cNvSpPr txBox="1"/>
          <p:nvPr/>
        </p:nvSpPr>
        <p:spPr>
          <a:xfrm>
            <a:off x="1199262" y="2409316"/>
            <a:ext cx="4480435" cy="325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专业课基础尚可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B704EE7-F10F-4DCE-A2A3-495FD7626CD8}"/>
              </a:ext>
            </a:extLst>
          </p:cNvPr>
          <p:cNvSpPr txBox="1"/>
          <p:nvPr/>
        </p:nvSpPr>
        <p:spPr>
          <a:xfrm>
            <a:off x="1199263" y="4775972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粗略地把</a:t>
            </a:r>
            <a:r>
              <a:rPr lang="en-US" altLang="zh-CN" sz="18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rCore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看了一遍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, 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不过后面几章的练习题不是很会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0786EE7-A4A7-4B54-AE46-757033EAAFBD}"/>
              </a:ext>
            </a:extLst>
          </p:cNvPr>
          <p:cNvSpPr txBox="1"/>
          <p:nvPr/>
        </p:nvSpPr>
        <p:spPr>
          <a:xfrm>
            <a:off x="6527521" y="2409316"/>
            <a:ext cx="4480435" cy="6851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之前自学过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Rust, 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有一定基础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, 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对系统编程也比较感兴趣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B704EE7-F10F-4DCE-A2A3-495FD7626CD8}"/>
              </a:ext>
            </a:extLst>
          </p:cNvPr>
          <p:cNvSpPr txBox="1"/>
          <p:nvPr/>
        </p:nvSpPr>
        <p:spPr>
          <a:xfrm>
            <a:off x="6527522" y="4775972"/>
            <a:ext cx="4480435" cy="9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defRPr sz="14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看了一篇关于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seL4</a:t>
            </a:r>
            <a:r>
              <a:rPr lang="zh-CN" altLang="en-US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的总结性论文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(</a:t>
            </a:r>
            <a:r>
              <a:rPr lang="en-US" altLang="zh-CN" sz="1100" i="1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  <a:cs typeface="Times New Roman" panose="02020603050405020304" pitchFamily="18" charset="0"/>
              </a:rPr>
              <a:t>L4 microkernels: The lessons from 20 years of research and deployment</a:t>
            </a:r>
            <a:r>
              <a:rPr lang="en-US" altLang="zh-CN" sz="1800" dirty="0">
                <a:solidFill>
                  <a:srgbClr val="000000">
                    <a:lumMod val="85000"/>
                    <a:lumOff val="15000"/>
                  </a:srgbClr>
                </a:solidFill>
                <a:latin typeface="Monaco" panose="00000400000000000000" pitchFamily="2" charset="0"/>
                <a:ea typeface="微软雅黑"/>
              </a:rPr>
              <a:t>)</a:t>
            </a:r>
            <a:endParaRPr lang="zh-CN" altLang="en-US" sz="1800" dirty="0">
              <a:solidFill>
                <a:srgbClr val="000000">
                  <a:lumMod val="85000"/>
                  <a:lumOff val="15000"/>
                </a:srgbClr>
              </a:solidFill>
              <a:latin typeface="Monaco" panose="00000400000000000000" pitchFamily="2" charset="0"/>
              <a:ea typeface="微软雅黑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123E64B8-AD86-490F-8C36-FD3C37D8B598}"/>
              </a:ext>
            </a:extLst>
          </p:cNvPr>
          <p:cNvGrpSpPr/>
          <p:nvPr/>
        </p:nvGrpSpPr>
        <p:grpSpPr>
          <a:xfrm>
            <a:off x="10818521" y="3722761"/>
            <a:ext cx="468000" cy="468000"/>
            <a:chOff x="568325" y="5118109"/>
            <a:chExt cx="479425" cy="479426"/>
          </a:xfrm>
          <a:solidFill>
            <a:schemeClr val="accent4"/>
          </a:solidFill>
        </p:grpSpPr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D3FD5FB4-EC44-4696-9222-D63F6566F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8325" y="5118109"/>
              <a:ext cx="479425" cy="479426"/>
            </a:xfrm>
            <a:custGeom>
              <a:avLst/>
              <a:gdLst>
                <a:gd name="T0" fmla="*/ 116 w 128"/>
                <a:gd name="T1" fmla="*/ 77 h 128"/>
                <a:gd name="T2" fmla="*/ 128 w 128"/>
                <a:gd name="T3" fmla="*/ 50 h 128"/>
                <a:gd name="T4" fmla="*/ 116 w 128"/>
                <a:gd name="T5" fmla="*/ 49 h 128"/>
                <a:gd name="T6" fmla="*/ 111 w 128"/>
                <a:gd name="T7" fmla="*/ 36 h 128"/>
                <a:gd name="T8" fmla="*/ 100 w 128"/>
                <a:gd name="T9" fmla="*/ 9 h 128"/>
                <a:gd name="T10" fmla="*/ 91 w 128"/>
                <a:gd name="T11" fmla="*/ 16 h 128"/>
                <a:gd name="T12" fmla="*/ 77 w 128"/>
                <a:gd name="T13" fmla="*/ 11 h 128"/>
                <a:gd name="T14" fmla="*/ 51 w 128"/>
                <a:gd name="T15" fmla="*/ 0 h 128"/>
                <a:gd name="T16" fmla="*/ 50 w 128"/>
                <a:gd name="T17" fmla="*/ 11 h 128"/>
                <a:gd name="T18" fmla="*/ 36 w 128"/>
                <a:gd name="T19" fmla="*/ 17 h 128"/>
                <a:gd name="T20" fmla="*/ 9 w 128"/>
                <a:gd name="T21" fmla="*/ 28 h 128"/>
                <a:gd name="T22" fmla="*/ 17 w 128"/>
                <a:gd name="T23" fmla="*/ 37 h 128"/>
                <a:gd name="T24" fmla="*/ 11 w 128"/>
                <a:gd name="T25" fmla="*/ 50 h 128"/>
                <a:gd name="T26" fmla="*/ 0 w 128"/>
                <a:gd name="T27" fmla="*/ 77 h 128"/>
                <a:gd name="T28" fmla="*/ 12 w 128"/>
                <a:gd name="T29" fmla="*/ 78 h 128"/>
                <a:gd name="T30" fmla="*/ 17 w 128"/>
                <a:gd name="T31" fmla="*/ 91 h 128"/>
                <a:gd name="T32" fmla="*/ 28 w 128"/>
                <a:gd name="T33" fmla="*/ 118 h 128"/>
                <a:gd name="T34" fmla="*/ 37 w 128"/>
                <a:gd name="T35" fmla="*/ 111 h 128"/>
                <a:gd name="T36" fmla="*/ 51 w 128"/>
                <a:gd name="T37" fmla="*/ 116 h 128"/>
                <a:gd name="T38" fmla="*/ 77 w 128"/>
                <a:gd name="T39" fmla="*/ 128 h 128"/>
                <a:gd name="T40" fmla="*/ 78 w 128"/>
                <a:gd name="T41" fmla="*/ 116 h 128"/>
                <a:gd name="T42" fmla="*/ 92 w 128"/>
                <a:gd name="T43" fmla="*/ 110 h 128"/>
                <a:gd name="T44" fmla="*/ 119 w 128"/>
                <a:gd name="T45" fmla="*/ 99 h 128"/>
                <a:gd name="T46" fmla="*/ 111 w 128"/>
                <a:gd name="T47" fmla="*/ 90 h 128"/>
                <a:gd name="T48" fmla="*/ 112 w 128"/>
                <a:gd name="T49" fmla="*/ 99 h 128"/>
                <a:gd name="T50" fmla="*/ 92 w 128"/>
                <a:gd name="T51" fmla="*/ 105 h 128"/>
                <a:gd name="T52" fmla="*/ 77 w 128"/>
                <a:gd name="T53" fmla="*/ 111 h 128"/>
                <a:gd name="T54" fmla="*/ 73 w 128"/>
                <a:gd name="T55" fmla="*/ 123 h 128"/>
                <a:gd name="T56" fmla="*/ 55 w 128"/>
                <a:gd name="T57" fmla="*/ 113 h 128"/>
                <a:gd name="T58" fmla="*/ 40 w 128"/>
                <a:gd name="T59" fmla="*/ 107 h 128"/>
                <a:gd name="T60" fmla="*/ 28 w 128"/>
                <a:gd name="T61" fmla="*/ 112 h 128"/>
                <a:gd name="T62" fmla="*/ 23 w 128"/>
                <a:gd name="T63" fmla="*/ 92 h 128"/>
                <a:gd name="T64" fmla="*/ 16 w 128"/>
                <a:gd name="T65" fmla="*/ 77 h 128"/>
                <a:gd name="T66" fmla="*/ 5 w 128"/>
                <a:gd name="T67" fmla="*/ 72 h 128"/>
                <a:gd name="T68" fmla="*/ 15 w 128"/>
                <a:gd name="T69" fmla="*/ 55 h 128"/>
                <a:gd name="T70" fmla="*/ 21 w 128"/>
                <a:gd name="T71" fmla="*/ 39 h 128"/>
                <a:gd name="T72" fmla="*/ 16 w 128"/>
                <a:gd name="T73" fmla="*/ 28 h 128"/>
                <a:gd name="T74" fmla="*/ 36 w 128"/>
                <a:gd name="T75" fmla="*/ 23 h 128"/>
                <a:gd name="T76" fmla="*/ 51 w 128"/>
                <a:gd name="T77" fmla="*/ 16 h 128"/>
                <a:gd name="T78" fmla="*/ 55 w 128"/>
                <a:gd name="T79" fmla="*/ 4 h 128"/>
                <a:gd name="T80" fmla="*/ 73 w 128"/>
                <a:gd name="T81" fmla="*/ 15 h 128"/>
                <a:gd name="T82" fmla="*/ 88 w 128"/>
                <a:gd name="T83" fmla="*/ 20 h 128"/>
                <a:gd name="T84" fmla="*/ 100 w 128"/>
                <a:gd name="T85" fmla="*/ 15 h 128"/>
                <a:gd name="T86" fmla="*/ 105 w 128"/>
                <a:gd name="T87" fmla="*/ 35 h 128"/>
                <a:gd name="T88" fmla="*/ 112 w 128"/>
                <a:gd name="T89" fmla="*/ 50 h 128"/>
                <a:gd name="T90" fmla="*/ 123 w 128"/>
                <a:gd name="T91" fmla="*/ 55 h 128"/>
                <a:gd name="T92" fmla="*/ 113 w 128"/>
                <a:gd name="T93" fmla="*/ 72 h 128"/>
                <a:gd name="T94" fmla="*/ 107 w 128"/>
                <a:gd name="T95" fmla="*/ 88 h 128"/>
                <a:gd name="T96" fmla="*/ 112 w 128"/>
                <a:gd name="T97" fmla="*/ 9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28">
                  <a:moveTo>
                    <a:pt x="116" y="78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28" y="77"/>
                    <a:pt x="128" y="77"/>
                    <a:pt x="128" y="77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5" y="45"/>
                    <a:pt x="113" y="41"/>
                    <a:pt x="111" y="37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9" y="28"/>
                    <a:pt x="119" y="28"/>
                    <a:pt x="119" y="28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7" y="14"/>
                    <a:pt x="83" y="13"/>
                    <a:pt x="78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5" y="13"/>
                    <a:pt x="41" y="14"/>
                    <a:pt x="37" y="16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5" y="41"/>
                    <a:pt x="13" y="45"/>
                    <a:pt x="12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11" y="77"/>
                    <a:pt x="11" y="77"/>
                    <a:pt x="11" y="77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82"/>
                    <a:pt x="15" y="86"/>
                    <a:pt x="17" y="90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28" y="118"/>
                    <a:pt x="28" y="118"/>
                    <a:pt x="28" y="118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41" y="113"/>
                    <a:pt x="45" y="115"/>
                    <a:pt x="50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83" y="115"/>
                    <a:pt x="87" y="113"/>
                    <a:pt x="91" y="111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9" y="99"/>
                    <a:pt x="119" y="99"/>
                    <a:pt x="119" y="99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90"/>
                    <a:pt x="111" y="90"/>
                    <a:pt x="111" y="90"/>
                  </a:cubicBezTo>
                  <a:cubicBezTo>
                    <a:pt x="113" y="86"/>
                    <a:pt x="115" y="82"/>
                    <a:pt x="116" y="78"/>
                  </a:cubicBezTo>
                  <a:close/>
                  <a:moveTo>
                    <a:pt x="112" y="99"/>
                  </a:moveTo>
                  <a:cubicBezTo>
                    <a:pt x="100" y="112"/>
                    <a:pt x="100" y="112"/>
                    <a:pt x="100" y="112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5" y="109"/>
                    <a:pt x="81" y="110"/>
                    <a:pt x="77" y="111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113"/>
                    <a:pt x="55" y="113"/>
                    <a:pt x="55" y="113"/>
                  </a:cubicBezTo>
                  <a:cubicBezTo>
                    <a:pt x="51" y="111"/>
                    <a:pt x="51" y="111"/>
                    <a:pt x="51" y="111"/>
                  </a:cubicBezTo>
                  <a:cubicBezTo>
                    <a:pt x="47" y="110"/>
                    <a:pt x="43" y="109"/>
                    <a:pt x="40" y="107"/>
                  </a:cubicBezTo>
                  <a:cubicBezTo>
                    <a:pt x="36" y="105"/>
                    <a:pt x="36" y="105"/>
                    <a:pt x="36" y="105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19" y="85"/>
                    <a:pt x="17" y="81"/>
                    <a:pt x="16" y="77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7" y="46"/>
                    <a:pt x="19" y="43"/>
                    <a:pt x="21" y="39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3" y="18"/>
                    <a:pt x="47" y="17"/>
                    <a:pt x="51" y="16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1" y="17"/>
                    <a:pt x="85" y="18"/>
                    <a:pt x="88" y="20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7" y="39"/>
                    <a:pt x="107" y="39"/>
                    <a:pt x="107" y="39"/>
                  </a:cubicBezTo>
                  <a:cubicBezTo>
                    <a:pt x="109" y="43"/>
                    <a:pt x="111" y="46"/>
                    <a:pt x="112" y="50"/>
                  </a:cubicBezTo>
                  <a:cubicBezTo>
                    <a:pt x="113" y="55"/>
                    <a:pt x="113" y="55"/>
                    <a:pt x="11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81"/>
                    <a:pt x="109" y="85"/>
                    <a:pt x="107" y="88"/>
                  </a:cubicBezTo>
                  <a:cubicBezTo>
                    <a:pt x="105" y="92"/>
                    <a:pt x="105" y="92"/>
                    <a:pt x="105" y="92"/>
                  </a:cubicBezTo>
                  <a:lnTo>
                    <a:pt x="112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73A1420C-2E8A-4C7E-BACD-CF38B3EE0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375" y="5264160"/>
              <a:ext cx="184150" cy="184150"/>
            </a:xfrm>
            <a:custGeom>
              <a:avLst/>
              <a:gdLst>
                <a:gd name="T0" fmla="*/ 25 w 49"/>
                <a:gd name="T1" fmla="*/ 0 h 49"/>
                <a:gd name="T2" fmla="*/ 0 w 49"/>
                <a:gd name="T3" fmla="*/ 25 h 49"/>
                <a:gd name="T4" fmla="*/ 25 w 49"/>
                <a:gd name="T5" fmla="*/ 49 h 49"/>
                <a:gd name="T6" fmla="*/ 49 w 49"/>
                <a:gd name="T7" fmla="*/ 25 h 49"/>
                <a:gd name="T8" fmla="*/ 25 w 49"/>
                <a:gd name="T9" fmla="*/ 0 h 49"/>
                <a:gd name="T10" fmla="*/ 39 w 49"/>
                <a:gd name="T11" fmla="*/ 39 h 49"/>
                <a:gd name="T12" fmla="*/ 25 w 49"/>
                <a:gd name="T13" fmla="*/ 45 h 49"/>
                <a:gd name="T14" fmla="*/ 11 w 49"/>
                <a:gd name="T15" fmla="*/ 39 h 49"/>
                <a:gd name="T16" fmla="*/ 5 w 49"/>
                <a:gd name="T17" fmla="*/ 25 h 49"/>
                <a:gd name="T18" fmla="*/ 11 w 49"/>
                <a:gd name="T19" fmla="*/ 10 h 49"/>
                <a:gd name="T20" fmla="*/ 25 w 49"/>
                <a:gd name="T21" fmla="*/ 5 h 49"/>
                <a:gd name="T22" fmla="*/ 39 w 49"/>
                <a:gd name="T23" fmla="*/ 10 h 49"/>
                <a:gd name="T24" fmla="*/ 45 w 49"/>
                <a:gd name="T25" fmla="*/ 25 h 49"/>
                <a:gd name="T26" fmla="*/ 39 w 49"/>
                <a:gd name="T27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8" y="49"/>
                    <a:pt x="49" y="38"/>
                    <a:pt x="49" y="25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39" y="39"/>
                  </a:moveTo>
                  <a:cubicBezTo>
                    <a:pt x="35" y="43"/>
                    <a:pt x="30" y="45"/>
                    <a:pt x="25" y="45"/>
                  </a:cubicBezTo>
                  <a:cubicBezTo>
                    <a:pt x="20" y="45"/>
                    <a:pt x="15" y="43"/>
                    <a:pt x="11" y="39"/>
                  </a:cubicBezTo>
                  <a:cubicBezTo>
                    <a:pt x="7" y="35"/>
                    <a:pt x="5" y="30"/>
                    <a:pt x="5" y="25"/>
                  </a:cubicBezTo>
                  <a:cubicBezTo>
                    <a:pt x="5" y="19"/>
                    <a:pt x="7" y="14"/>
                    <a:pt x="11" y="10"/>
                  </a:cubicBezTo>
                  <a:cubicBezTo>
                    <a:pt x="15" y="7"/>
                    <a:pt x="20" y="5"/>
                    <a:pt x="25" y="5"/>
                  </a:cubicBezTo>
                  <a:cubicBezTo>
                    <a:pt x="30" y="5"/>
                    <a:pt x="35" y="7"/>
                    <a:pt x="39" y="10"/>
                  </a:cubicBezTo>
                  <a:cubicBezTo>
                    <a:pt x="43" y="14"/>
                    <a:pt x="45" y="19"/>
                    <a:pt x="45" y="25"/>
                  </a:cubicBezTo>
                  <a:cubicBezTo>
                    <a:pt x="45" y="30"/>
                    <a:pt x="43" y="35"/>
                    <a:pt x="39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4B2B73-99CD-49D7-8EC8-6EA2246559E3}"/>
              </a:ext>
            </a:extLst>
          </p:cNvPr>
          <p:cNvGrpSpPr/>
          <p:nvPr/>
        </p:nvGrpSpPr>
        <p:grpSpPr>
          <a:xfrm>
            <a:off x="5465260" y="1363240"/>
            <a:ext cx="468000" cy="468000"/>
            <a:chOff x="1528763" y="1266827"/>
            <a:chExt cx="481013" cy="481013"/>
          </a:xfrm>
          <a:solidFill>
            <a:schemeClr val="accent4"/>
          </a:solidFill>
        </p:grpSpPr>
        <p:sp>
          <p:nvSpPr>
            <p:cNvPr id="56" name="Freeform 146">
              <a:extLst>
                <a:ext uri="{FF2B5EF4-FFF2-40B4-BE49-F238E27FC236}">
                  <a16:creationId xmlns:a16="http://schemas.microsoft.com/office/drawing/2014/main" id="{E2547C51-D26C-420C-9DAF-8EF84EA51A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620840"/>
              <a:ext cx="14288" cy="127000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7" name="Freeform 147">
              <a:extLst>
                <a:ext uri="{FF2B5EF4-FFF2-40B4-BE49-F238E27FC236}">
                  <a16:creationId xmlns:a16="http://schemas.microsoft.com/office/drawing/2014/main" id="{0294D24E-3396-410D-840D-73DE7D31F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2125" y="1266827"/>
              <a:ext cx="14288" cy="128588"/>
            </a:xfrm>
            <a:custGeom>
              <a:avLst/>
              <a:gdLst>
                <a:gd name="T0" fmla="*/ 2 w 4"/>
                <a:gd name="T1" fmla="*/ 0 h 34"/>
                <a:gd name="T2" fmla="*/ 0 w 4"/>
                <a:gd name="T3" fmla="*/ 2 h 34"/>
                <a:gd name="T4" fmla="*/ 0 w 4"/>
                <a:gd name="T5" fmla="*/ 32 h 34"/>
                <a:gd name="T6" fmla="*/ 2 w 4"/>
                <a:gd name="T7" fmla="*/ 34 h 34"/>
                <a:gd name="T8" fmla="*/ 4 w 4"/>
                <a:gd name="T9" fmla="*/ 32 h 34"/>
                <a:gd name="T10" fmla="*/ 4 w 4"/>
                <a:gd name="T11" fmla="*/ 2 h 34"/>
                <a:gd name="T12" fmla="*/ 2 w 4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3"/>
                    <a:pt x="1" y="34"/>
                    <a:pt x="2" y="34"/>
                  </a:cubicBezTo>
                  <a:cubicBezTo>
                    <a:pt x="3" y="34"/>
                    <a:pt x="4" y="33"/>
                    <a:pt x="4" y="3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8" name="Freeform 148">
              <a:extLst>
                <a:ext uri="{FF2B5EF4-FFF2-40B4-BE49-F238E27FC236}">
                  <a16:creationId xmlns:a16="http://schemas.microsoft.com/office/drawing/2014/main" id="{59A9065F-A9F7-448E-AA73-7D6C795A8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763" y="1500190"/>
              <a:ext cx="127000" cy="14288"/>
            </a:xfrm>
            <a:custGeom>
              <a:avLst/>
              <a:gdLst>
                <a:gd name="T0" fmla="*/ 34 w 34"/>
                <a:gd name="T1" fmla="*/ 2 h 4"/>
                <a:gd name="T2" fmla="*/ 32 w 34"/>
                <a:gd name="T3" fmla="*/ 0 h 4"/>
                <a:gd name="T4" fmla="*/ 2 w 34"/>
                <a:gd name="T5" fmla="*/ 0 h 4"/>
                <a:gd name="T6" fmla="*/ 0 w 34"/>
                <a:gd name="T7" fmla="*/ 2 h 4"/>
                <a:gd name="T8" fmla="*/ 2 w 34"/>
                <a:gd name="T9" fmla="*/ 4 h 4"/>
                <a:gd name="T10" fmla="*/ 32 w 34"/>
                <a:gd name="T11" fmla="*/ 4 h 4"/>
                <a:gd name="T12" fmla="*/ 34 w 3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4" y="2"/>
                  </a:moveTo>
                  <a:cubicBezTo>
                    <a:pt x="34" y="1"/>
                    <a:pt x="33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59" name="Freeform 149">
              <a:extLst>
                <a:ext uri="{FF2B5EF4-FFF2-40B4-BE49-F238E27FC236}">
                  <a16:creationId xmlns:a16="http://schemas.microsoft.com/office/drawing/2014/main" id="{43FC9395-FD03-4ABB-A32E-F887A21B8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1188" y="1500190"/>
              <a:ext cx="128588" cy="14288"/>
            </a:xfrm>
            <a:custGeom>
              <a:avLst/>
              <a:gdLst>
                <a:gd name="T0" fmla="*/ 32 w 34"/>
                <a:gd name="T1" fmla="*/ 0 h 4"/>
                <a:gd name="T2" fmla="*/ 2 w 34"/>
                <a:gd name="T3" fmla="*/ 0 h 4"/>
                <a:gd name="T4" fmla="*/ 0 w 34"/>
                <a:gd name="T5" fmla="*/ 2 h 4"/>
                <a:gd name="T6" fmla="*/ 2 w 34"/>
                <a:gd name="T7" fmla="*/ 4 h 4"/>
                <a:gd name="T8" fmla="*/ 32 w 34"/>
                <a:gd name="T9" fmla="*/ 4 h 4"/>
                <a:gd name="T10" fmla="*/ 34 w 34"/>
                <a:gd name="T11" fmla="*/ 2 h 4"/>
                <a:gd name="T12" fmla="*/ 32 w 3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">
                  <a:moveTo>
                    <a:pt x="3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4" y="3"/>
                    <a:pt x="34" y="2"/>
                  </a:cubicBezTo>
                  <a:cubicBezTo>
                    <a:pt x="34" y="1"/>
                    <a:pt x="33" y="0"/>
                    <a:pt x="3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0" name="Freeform 150">
              <a:extLst>
                <a:ext uri="{FF2B5EF4-FFF2-40B4-BE49-F238E27FC236}">
                  <a16:creationId xmlns:a16="http://schemas.microsoft.com/office/drawing/2014/main" id="{CF5CB994-6A0E-494F-957D-1D85B873F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1604965"/>
              <a:ext cx="71438" cy="112713"/>
            </a:xfrm>
            <a:custGeom>
              <a:avLst/>
              <a:gdLst>
                <a:gd name="T0" fmla="*/ 4 w 19"/>
                <a:gd name="T1" fmla="*/ 1 h 30"/>
                <a:gd name="T2" fmla="*/ 2 w 19"/>
                <a:gd name="T3" fmla="*/ 0 h 30"/>
                <a:gd name="T4" fmla="*/ 1 w 19"/>
                <a:gd name="T5" fmla="*/ 0 h 30"/>
                <a:gd name="T6" fmla="*/ 0 w 19"/>
                <a:gd name="T7" fmla="*/ 1 h 30"/>
                <a:gd name="T8" fmla="*/ 0 w 19"/>
                <a:gd name="T9" fmla="*/ 3 h 30"/>
                <a:gd name="T10" fmla="*/ 15 w 19"/>
                <a:gd name="T11" fmla="*/ 29 h 30"/>
                <a:gd name="T12" fmla="*/ 18 w 19"/>
                <a:gd name="T13" fmla="*/ 30 h 30"/>
                <a:gd name="T14" fmla="*/ 19 w 19"/>
                <a:gd name="T15" fmla="*/ 26 h 30"/>
                <a:gd name="T16" fmla="*/ 4 w 19"/>
                <a:gd name="T17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4" y="1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7" y="30"/>
                    <a:pt x="18" y="30"/>
                  </a:cubicBezTo>
                  <a:cubicBezTo>
                    <a:pt x="19" y="29"/>
                    <a:pt x="19" y="27"/>
                    <a:pt x="19" y="26"/>
                  </a:cubicBezTo>
                  <a:lnTo>
                    <a:pt x="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1" name="Freeform 151">
              <a:extLst>
                <a:ext uri="{FF2B5EF4-FFF2-40B4-BE49-F238E27FC236}">
                  <a16:creationId xmlns:a16="http://schemas.microsoft.com/office/drawing/2014/main" id="{2EBA7636-7ED6-46FA-AD0D-6934C3991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296989"/>
              <a:ext cx="76200" cy="115888"/>
            </a:xfrm>
            <a:custGeom>
              <a:avLst/>
              <a:gdLst>
                <a:gd name="T0" fmla="*/ 4 w 20"/>
                <a:gd name="T1" fmla="*/ 2 h 31"/>
                <a:gd name="T2" fmla="*/ 2 w 20"/>
                <a:gd name="T3" fmla="*/ 0 h 31"/>
                <a:gd name="T4" fmla="*/ 1 w 20"/>
                <a:gd name="T5" fmla="*/ 1 h 31"/>
                <a:gd name="T6" fmla="*/ 0 w 20"/>
                <a:gd name="T7" fmla="*/ 4 h 31"/>
                <a:gd name="T8" fmla="*/ 15 w 20"/>
                <a:gd name="T9" fmla="*/ 29 h 31"/>
                <a:gd name="T10" fmla="*/ 17 w 20"/>
                <a:gd name="T11" fmla="*/ 31 h 31"/>
                <a:gd name="T12" fmla="*/ 18 w 20"/>
                <a:gd name="T13" fmla="*/ 30 h 31"/>
                <a:gd name="T14" fmla="*/ 19 w 20"/>
                <a:gd name="T15" fmla="*/ 27 h 31"/>
                <a:gd name="T16" fmla="*/ 4 w 20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1">
                  <a:moveTo>
                    <a:pt x="4" y="2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30"/>
                    <a:pt x="16" y="31"/>
                    <a:pt x="17" y="31"/>
                  </a:cubicBezTo>
                  <a:cubicBezTo>
                    <a:pt x="17" y="31"/>
                    <a:pt x="18" y="31"/>
                    <a:pt x="18" y="30"/>
                  </a:cubicBezTo>
                  <a:cubicBezTo>
                    <a:pt x="19" y="30"/>
                    <a:pt x="20" y="28"/>
                    <a:pt x="19" y="27"/>
                  </a:cubicBez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2" name="Freeform 152">
              <a:extLst>
                <a:ext uri="{FF2B5EF4-FFF2-40B4-BE49-F238E27FC236}">
                  <a16:creationId xmlns:a16="http://schemas.microsoft.com/office/drawing/2014/main" id="{DDC891E5-36BE-48CF-9919-FA843C01E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560515"/>
              <a:ext cx="115888" cy="74613"/>
            </a:xfrm>
            <a:custGeom>
              <a:avLst/>
              <a:gdLst>
                <a:gd name="T0" fmla="*/ 30 w 31"/>
                <a:gd name="T1" fmla="*/ 1 h 20"/>
                <a:gd name="T2" fmla="*/ 28 w 31"/>
                <a:gd name="T3" fmla="*/ 0 h 20"/>
                <a:gd name="T4" fmla="*/ 27 w 31"/>
                <a:gd name="T5" fmla="*/ 0 h 20"/>
                <a:gd name="T6" fmla="*/ 1 w 31"/>
                <a:gd name="T7" fmla="*/ 15 h 20"/>
                <a:gd name="T8" fmla="*/ 0 w 31"/>
                <a:gd name="T9" fmla="*/ 16 h 20"/>
                <a:gd name="T10" fmla="*/ 1 w 31"/>
                <a:gd name="T11" fmla="*/ 18 h 20"/>
                <a:gd name="T12" fmla="*/ 4 w 31"/>
                <a:gd name="T13" fmla="*/ 19 h 20"/>
                <a:gd name="T14" fmla="*/ 29 w 31"/>
                <a:gd name="T15" fmla="*/ 4 h 20"/>
                <a:gd name="T16" fmla="*/ 30 w 31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20">
                  <a:moveTo>
                    <a:pt x="30" y="1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6"/>
                    <a:pt x="0" y="16"/>
                  </a:cubicBez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3"/>
                    <a:pt x="31" y="2"/>
                    <a:pt x="30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3" name="Freeform 153">
              <a:extLst>
                <a:ext uri="{FF2B5EF4-FFF2-40B4-BE49-F238E27FC236}">
                  <a16:creationId xmlns:a16="http://schemas.microsoft.com/office/drawing/2014/main" id="{AD2EB2A7-1BDC-4E01-BAFF-7FB7F1F27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382715"/>
              <a:ext cx="117475" cy="76200"/>
            </a:xfrm>
            <a:custGeom>
              <a:avLst/>
              <a:gdLst>
                <a:gd name="T0" fmla="*/ 1 w 31"/>
                <a:gd name="T1" fmla="*/ 16 h 20"/>
                <a:gd name="T2" fmla="*/ 1 w 31"/>
                <a:gd name="T3" fmla="*/ 18 h 20"/>
                <a:gd name="T4" fmla="*/ 4 w 31"/>
                <a:gd name="T5" fmla="*/ 19 h 20"/>
                <a:gd name="T6" fmla="*/ 30 w 31"/>
                <a:gd name="T7" fmla="*/ 4 h 20"/>
                <a:gd name="T8" fmla="*/ 31 w 31"/>
                <a:gd name="T9" fmla="*/ 3 h 20"/>
                <a:gd name="T10" fmla="*/ 30 w 31"/>
                <a:gd name="T11" fmla="*/ 1 h 20"/>
                <a:gd name="T12" fmla="*/ 28 w 31"/>
                <a:gd name="T13" fmla="*/ 0 h 20"/>
                <a:gd name="T14" fmla="*/ 27 w 31"/>
                <a:gd name="T15" fmla="*/ 0 h 20"/>
                <a:gd name="T16" fmla="*/ 2 w 31"/>
                <a:gd name="T17" fmla="*/ 15 h 20"/>
                <a:gd name="T18" fmla="*/ 1 w 31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16"/>
                  </a:moveTo>
                  <a:cubicBezTo>
                    <a:pt x="0" y="17"/>
                    <a:pt x="0" y="18"/>
                    <a:pt x="1" y="18"/>
                  </a:cubicBezTo>
                  <a:cubicBezTo>
                    <a:pt x="1" y="19"/>
                    <a:pt x="3" y="20"/>
                    <a:pt x="4" y="19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3"/>
                    <a:pt x="31" y="3"/>
                  </a:cubicBezTo>
                  <a:cubicBezTo>
                    <a:pt x="31" y="2"/>
                    <a:pt x="31" y="2"/>
                    <a:pt x="30" y="1"/>
                  </a:cubicBezTo>
                  <a:cubicBezTo>
                    <a:pt x="30" y="0"/>
                    <a:pt x="29" y="0"/>
                    <a:pt x="28" y="0"/>
                  </a:cubicBezTo>
                  <a:cubicBezTo>
                    <a:pt x="28" y="0"/>
                    <a:pt x="28" y="0"/>
                    <a:pt x="27" y="0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6"/>
                    <a:pt x="1" y="1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4" name="Freeform 154">
              <a:extLst>
                <a:ext uri="{FF2B5EF4-FFF2-40B4-BE49-F238E27FC236}">
                  <a16:creationId xmlns:a16="http://schemas.microsoft.com/office/drawing/2014/main" id="{418F7DA2-5469-4CFB-83C4-F4E0B8906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2138" y="1560515"/>
              <a:ext cx="117475" cy="74613"/>
            </a:xfrm>
            <a:custGeom>
              <a:avLst/>
              <a:gdLst>
                <a:gd name="T0" fmla="*/ 30 w 31"/>
                <a:gd name="T1" fmla="*/ 15 h 20"/>
                <a:gd name="T2" fmla="*/ 4 w 31"/>
                <a:gd name="T3" fmla="*/ 0 h 20"/>
                <a:gd name="T4" fmla="*/ 3 w 31"/>
                <a:gd name="T5" fmla="*/ 0 h 20"/>
                <a:gd name="T6" fmla="*/ 1 w 31"/>
                <a:gd name="T7" fmla="*/ 1 h 20"/>
                <a:gd name="T8" fmla="*/ 2 w 31"/>
                <a:gd name="T9" fmla="*/ 4 h 20"/>
                <a:gd name="T10" fmla="*/ 27 w 31"/>
                <a:gd name="T11" fmla="*/ 19 h 20"/>
                <a:gd name="T12" fmla="*/ 30 w 31"/>
                <a:gd name="T13" fmla="*/ 18 h 20"/>
                <a:gd name="T14" fmla="*/ 30 w 31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20">
                  <a:moveTo>
                    <a:pt x="30" y="15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7"/>
                    <a:pt x="31" y="16"/>
                    <a:pt x="30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5" name="Freeform 155">
              <a:extLst>
                <a:ext uri="{FF2B5EF4-FFF2-40B4-BE49-F238E27FC236}">
                  <a16:creationId xmlns:a16="http://schemas.microsoft.com/office/drawing/2014/main" id="{08CC98BD-E6DE-4CE2-B6DD-AEF72F72A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8925" y="1382715"/>
              <a:ext cx="115888" cy="76200"/>
            </a:xfrm>
            <a:custGeom>
              <a:avLst/>
              <a:gdLst>
                <a:gd name="T0" fmla="*/ 1 w 31"/>
                <a:gd name="T1" fmla="*/ 4 h 20"/>
                <a:gd name="T2" fmla="*/ 27 w 31"/>
                <a:gd name="T3" fmla="*/ 19 h 20"/>
                <a:gd name="T4" fmla="*/ 30 w 31"/>
                <a:gd name="T5" fmla="*/ 18 h 20"/>
                <a:gd name="T6" fmla="*/ 30 w 31"/>
                <a:gd name="T7" fmla="*/ 16 h 20"/>
                <a:gd name="T8" fmla="*/ 29 w 31"/>
                <a:gd name="T9" fmla="*/ 15 h 20"/>
                <a:gd name="T10" fmla="*/ 4 w 31"/>
                <a:gd name="T11" fmla="*/ 0 h 20"/>
                <a:gd name="T12" fmla="*/ 3 w 31"/>
                <a:gd name="T13" fmla="*/ 0 h 20"/>
                <a:gd name="T14" fmla="*/ 1 w 31"/>
                <a:gd name="T15" fmla="*/ 1 h 20"/>
                <a:gd name="T16" fmla="*/ 0 w 31"/>
                <a:gd name="T17" fmla="*/ 3 h 20"/>
                <a:gd name="T18" fmla="*/ 1 w 31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20">
                  <a:moveTo>
                    <a:pt x="1" y="4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8" y="20"/>
                    <a:pt x="30" y="19"/>
                    <a:pt x="30" y="18"/>
                  </a:cubicBezTo>
                  <a:cubicBezTo>
                    <a:pt x="31" y="18"/>
                    <a:pt x="31" y="17"/>
                    <a:pt x="30" y="16"/>
                  </a:cubicBezTo>
                  <a:cubicBezTo>
                    <a:pt x="30" y="16"/>
                    <a:pt x="30" y="15"/>
                    <a:pt x="29" y="15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1" y="3"/>
                    <a:pt x="1" y="4"/>
                    <a:pt x="1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6" name="Freeform 156">
              <a:extLst>
                <a:ext uri="{FF2B5EF4-FFF2-40B4-BE49-F238E27FC236}">
                  <a16:creationId xmlns:a16="http://schemas.microsoft.com/office/drawing/2014/main" id="{2065E618-4411-47DA-BF67-F1A47222B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0" y="1604965"/>
              <a:ext cx="71438" cy="112713"/>
            </a:xfrm>
            <a:custGeom>
              <a:avLst/>
              <a:gdLst>
                <a:gd name="T0" fmla="*/ 18 w 19"/>
                <a:gd name="T1" fmla="*/ 0 h 30"/>
                <a:gd name="T2" fmla="*/ 17 w 19"/>
                <a:gd name="T3" fmla="*/ 0 h 30"/>
                <a:gd name="T4" fmla="*/ 15 w 19"/>
                <a:gd name="T5" fmla="*/ 1 h 30"/>
                <a:gd name="T6" fmla="*/ 0 w 19"/>
                <a:gd name="T7" fmla="*/ 26 h 30"/>
                <a:gd name="T8" fmla="*/ 1 w 19"/>
                <a:gd name="T9" fmla="*/ 30 h 30"/>
                <a:gd name="T10" fmla="*/ 4 w 19"/>
                <a:gd name="T11" fmla="*/ 29 h 30"/>
                <a:gd name="T12" fmla="*/ 19 w 19"/>
                <a:gd name="T13" fmla="*/ 3 h 30"/>
                <a:gd name="T14" fmla="*/ 19 w 19"/>
                <a:gd name="T15" fmla="*/ 1 h 30"/>
                <a:gd name="T16" fmla="*/ 18 w 19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8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9"/>
                    <a:pt x="1" y="30"/>
                  </a:cubicBezTo>
                  <a:cubicBezTo>
                    <a:pt x="2" y="30"/>
                    <a:pt x="4" y="30"/>
                    <a:pt x="4" y="2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1"/>
                  </a:cubicBezTo>
                  <a:cubicBezTo>
                    <a:pt x="19" y="1"/>
                    <a:pt x="19" y="0"/>
                    <a:pt x="1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67" name="Freeform 157">
              <a:extLst>
                <a:ext uri="{FF2B5EF4-FFF2-40B4-BE49-F238E27FC236}">
                  <a16:creationId xmlns:a16="http://schemas.microsoft.com/office/drawing/2014/main" id="{4DCDBC88-51BE-45DC-8362-A19DB0956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688" y="1296989"/>
              <a:ext cx="74613" cy="115888"/>
            </a:xfrm>
            <a:custGeom>
              <a:avLst/>
              <a:gdLst>
                <a:gd name="T0" fmla="*/ 2 w 20"/>
                <a:gd name="T1" fmla="*/ 30 h 31"/>
                <a:gd name="T2" fmla="*/ 5 w 20"/>
                <a:gd name="T3" fmla="*/ 29 h 31"/>
                <a:gd name="T4" fmla="*/ 20 w 20"/>
                <a:gd name="T5" fmla="*/ 4 h 31"/>
                <a:gd name="T6" fmla="*/ 19 w 20"/>
                <a:gd name="T7" fmla="*/ 1 h 31"/>
                <a:gd name="T8" fmla="*/ 18 w 20"/>
                <a:gd name="T9" fmla="*/ 0 h 31"/>
                <a:gd name="T10" fmla="*/ 16 w 20"/>
                <a:gd name="T11" fmla="*/ 2 h 31"/>
                <a:gd name="T12" fmla="*/ 1 w 20"/>
                <a:gd name="T13" fmla="*/ 27 h 31"/>
                <a:gd name="T14" fmla="*/ 2 w 20"/>
                <a:gd name="T1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1">
                  <a:moveTo>
                    <a:pt x="2" y="30"/>
                  </a:moveTo>
                  <a:cubicBezTo>
                    <a:pt x="3" y="31"/>
                    <a:pt x="4" y="31"/>
                    <a:pt x="5" y="29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1"/>
                    <a:pt x="19" y="1"/>
                  </a:cubicBezTo>
                  <a:cubicBezTo>
                    <a:pt x="19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1" y="30"/>
                    <a:pt x="2" y="3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68" name="Freeform 111">
            <a:extLst>
              <a:ext uri="{FF2B5EF4-FFF2-40B4-BE49-F238E27FC236}">
                <a16:creationId xmlns:a16="http://schemas.microsoft.com/office/drawing/2014/main" id="{0DF72E7F-70D6-4A5D-98C3-4F9EC858A78D}"/>
              </a:ext>
            </a:extLst>
          </p:cNvPr>
          <p:cNvSpPr>
            <a:spLocks noEditPoints="1"/>
          </p:cNvSpPr>
          <p:nvPr/>
        </p:nvSpPr>
        <p:spPr bwMode="auto">
          <a:xfrm>
            <a:off x="10823284" y="1366708"/>
            <a:ext cx="468000" cy="437996"/>
          </a:xfrm>
          <a:custGeom>
            <a:avLst/>
            <a:gdLst>
              <a:gd name="T0" fmla="*/ 98 w 132"/>
              <a:gd name="T1" fmla="*/ 9 h 128"/>
              <a:gd name="T2" fmla="*/ 11 w 132"/>
              <a:gd name="T3" fmla="*/ 32 h 128"/>
              <a:gd name="T4" fmla="*/ 34 w 132"/>
              <a:gd name="T5" fmla="*/ 119 h 128"/>
              <a:gd name="T6" fmla="*/ 121 w 132"/>
              <a:gd name="T7" fmla="*/ 96 h 128"/>
              <a:gd name="T8" fmla="*/ 125 w 132"/>
              <a:gd name="T9" fmla="*/ 55 h 128"/>
              <a:gd name="T10" fmla="*/ 125 w 132"/>
              <a:gd name="T11" fmla="*/ 65 h 128"/>
              <a:gd name="T12" fmla="*/ 97 w 132"/>
              <a:gd name="T13" fmla="*/ 79 h 128"/>
              <a:gd name="T14" fmla="*/ 125 w 132"/>
              <a:gd name="T15" fmla="*/ 55 h 128"/>
              <a:gd name="T16" fmla="*/ 123 w 132"/>
              <a:gd name="T17" fmla="*/ 46 h 128"/>
              <a:gd name="T18" fmla="*/ 93 w 132"/>
              <a:gd name="T19" fmla="*/ 77 h 128"/>
              <a:gd name="T20" fmla="*/ 119 w 132"/>
              <a:gd name="T21" fmla="*/ 36 h 128"/>
              <a:gd name="T22" fmla="*/ 111 w 132"/>
              <a:gd name="T23" fmla="*/ 25 h 128"/>
              <a:gd name="T24" fmla="*/ 116 w 132"/>
              <a:gd name="T25" fmla="*/ 31 h 128"/>
              <a:gd name="T26" fmla="*/ 79 w 132"/>
              <a:gd name="T27" fmla="*/ 69 h 128"/>
              <a:gd name="T28" fmla="*/ 110 w 132"/>
              <a:gd name="T29" fmla="*/ 24 h 128"/>
              <a:gd name="T30" fmla="*/ 68 w 132"/>
              <a:gd name="T31" fmla="*/ 5 h 128"/>
              <a:gd name="T32" fmla="*/ 77 w 132"/>
              <a:gd name="T33" fmla="*/ 6 h 128"/>
              <a:gd name="T34" fmla="*/ 68 w 132"/>
              <a:gd name="T35" fmla="*/ 17 h 128"/>
              <a:gd name="T36" fmla="*/ 68 w 132"/>
              <a:gd name="T37" fmla="*/ 24 h 128"/>
              <a:gd name="T38" fmla="*/ 85 w 132"/>
              <a:gd name="T39" fmla="*/ 8 h 128"/>
              <a:gd name="T40" fmla="*/ 95 w 132"/>
              <a:gd name="T41" fmla="*/ 12 h 128"/>
              <a:gd name="T42" fmla="*/ 68 w 132"/>
              <a:gd name="T43" fmla="*/ 24 h 128"/>
              <a:gd name="T44" fmla="*/ 99 w 132"/>
              <a:gd name="T45" fmla="*/ 14 h 128"/>
              <a:gd name="T46" fmla="*/ 106 w 132"/>
              <a:gd name="T47" fmla="*/ 20 h 128"/>
              <a:gd name="T48" fmla="*/ 68 w 132"/>
              <a:gd name="T49" fmla="*/ 59 h 128"/>
              <a:gd name="T50" fmla="*/ 115 w 132"/>
              <a:gd name="T51" fmla="*/ 97 h 128"/>
              <a:gd name="T52" fmla="*/ 95 w 132"/>
              <a:gd name="T53" fmla="*/ 116 h 128"/>
              <a:gd name="T54" fmla="*/ 51 w 132"/>
              <a:gd name="T55" fmla="*/ 121 h 128"/>
              <a:gd name="T56" fmla="*/ 19 w 132"/>
              <a:gd name="T57" fmla="*/ 100 h 128"/>
              <a:gd name="T58" fmla="*/ 7 w 132"/>
              <a:gd name="T59" fmla="*/ 57 h 128"/>
              <a:gd name="T60" fmla="*/ 24 w 132"/>
              <a:gd name="T61" fmla="*/ 22 h 128"/>
              <a:gd name="T62" fmla="*/ 62 w 132"/>
              <a:gd name="T63" fmla="*/ 5 h 128"/>
              <a:gd name="T64" fmla="*/ 64 w 132"/>
              <a:gd name="T65" fmla="*/ 64 h 128"/>
              <a:gd name="T66" fmla="*/ 116 w 132"/>
              <a:gd name="T67" fmla="*/ 96 h 128"/>
              <a:gd name="T68" fmla="*/ 119 w 132"/>
              <a:gd name="T69" fmla="*/ 92 h 128"/>
              <a:gd name="T70" fmla="*/ 125 w 132"/>
              <a:gd name="T71" fmla="*/ 72 h 128"/>
              <a:gd name="T72" fmla="*/ 119 w 132"/>
              <a:gd name="T7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2" h="128">
                <a:moveTo>
                  <a:pt x="128" y="47"/>
                </a:moveTo>
                <a:cubicBezTo>
                  <a:pt x="123" y="31"/>
                  <a:pt x="113" y="17"/>
                  <a:pt x="98" y="9"/>
                </a:cubicBezTo>
                <a:cubicBezTo>
                  <a:pt x="88" y="3"/>
                  <a:pt x="77" y="0"/>
                  <a:pt x="66" y="0"/>
                </a:cubicBezTo>
                <a:cubicBezTo>
                  <a:pt x="43" y="0"/>
                  <a:pt x="22" y="12"/>
                  <a:pt x="11" y="32"/>
                </a:cubicBezTo>
                <a:cubicBezTo>
                  <a:pt x="2" y="47"/>
                  <a:pt x="0" y="64"/>
                  <a:pt x="4" y="81"/>
                </a:cubicBezTo>
                <a:cubicBezTo>
                  <a:pt x="9" y="97"/>
                  <a:pt x="19" y="111"/>
                  <a:pt x="34" y="119"/>
                </a:cubicBezTo>
                <a:cubicBezTo>
                  <a:pt x="44" y="125"/>
                  <a:pt x="55" y="128"/>
                  <a:pt x="66" y="128"/>
                </a:cubicBezTo>
                <a:cubicBezTo>
                  <a:pt x="89" y="128"/>
                  <a:pt x="110" y="116"/>
                  <a:pt x="121" y="96"/>
                </a:cubicBezTo>
                <a:cubicBezTo>
                  <a:pt x="130" y="81"/>
                  <a:pt x="132" y="64"/>
                  <a:pt x="128" y="47"/>
                </a:cubicBezTo>
                <a:close/>
                <a:moveTo>
                  <a:pt x="125" y="55"/>
                </a:moveTo>
                <a:cubicBezTo>
                  <a:pt x="125" y="58"/>
                  <a:pt x="125" y="61"/>
                  <a:pt x="125" y="65"/>
                </a:cubicBezTo>
                <a:cubicBezTo>
                  <a:pt x="125" y="65"/>
                  <a:pt x="125" y="65"/>
                  <a:pt x="125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97" y="79"/>
                  <a:pt x="97" y="79"/>
                  <a:pt x="97" y="79"/>
                </a:cubicBezTo>
                <a:cubicBezTo>
                  <a:pt x="124" y="52"/>
                  <a:pt x="124" y="52"/>
                  <a:pt x="124" y="52"/>
                </a:cubicBezTo>
                <a:lnTo>
                  <a:pt x="125" y="55"/>
                </a:lnTo>
                <a:close/>
                <a:moveTo>
                  <a:pt x="120" y="38"/>
                </a:moveTo>
                <a:cubicBezTo>
                  <a:pt x="121" y="41"/>
                  <a:pt x="122" y="43"/>
                  <a:pt x="123" y="46"/>
                </a:cubicBezTo>
                <a:cubicBezTo>
                  <a:pt x="123" y="47"/>
                  <a:pt x="123" y="47"/>
                  <a:pt x="123" y="47"/>
                </a:cubicBezTo>
                <a:cubicBezTo>
                  <a:pt x="93" y="77"/>
                  <a:pt x="93" y="77"/>
                  <a:pt x="93" y="77"/>
                </a:cubicBezTo>
                <a:cubicBezTo>
                  <a:pt x="84" y="71"/>
                  <a:pt x="84" y="71"/>
                  <a:pt x="84" y="71"/>
                </a:cubicBezTo>
                <a:cubicBezTo>
                  <a:pt x="119" y="36"/>
                  <a:pt x="119" y="36"/>
                  <a:pt x="119" y="36"/>
                </a:cubicBezTo>
                <a:lnTo>
                  <a:pt x="120" y="38"/>
                </a:lnTo>
                <a:close/>
                <a:moveTo>
                  <a:pt x="111" y="25"/>
                </a:moveTo>
                <a:cubicBezTo>
                  <a:pt x="112" y="26"/>
                  <a:pt x="113" y="27"/>
                  <a:pt x="113" y="28"/>
                </a:cubicBezTo>
                <a:cubicBezTo>
                  <a:pt x="114" y="29"/>
                  <a:pt x="115" y="30"/>
                  <a:pt x="116" y="31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79" y="69"/>
                  <a:pt x="79" y="69"/>
                  <a:pt x="79" y="69"/>
                </a:cubicBezTo>
                <a:cubicBezTo>
                  <a:pt x="70" y="64"/>
                  <a:pt x="70" y="64"/>
                  <a:pt x="70" y="64"/>
                </a:cubicBezTo>
                <a:cubicBezTo>
                  <a:pt x="110" y="24"/>
                  <a:pt x="110" y="24"/>
                  <a:pt x="110" y="24"/>
                </a:cubicBezTo>
                <a:lnTo>
                  <a:pt x="111" y="25"/>
                </a:lnTo>
                <a:close/>
                <a:moveTo>
                  <a:pt x="68" y="5"/>
                </a:moveTo>
                <a:cubicBezTo>
                  <a:pt x="70" y="5"/>
                  <a:pt x="70" y="5"/>
                  <a:pt x="70" y="5"/>
                </a:cubicBezTo>
                <a:cubicBezTo>
                  <a:pt x="72" y="5"/>
                  <a:pt x="75" y="5"/>
                  <a:pt x="7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68" y="17"/>
                  <a:pt x="68" y="17"/>
                  <a:pt x="68" y="17"/>
                </a:cubicBezTo>
                <a:lnTo>
                  <a:pt x="68" y="5"/>
                </a:lnTo>
                <a:close/>
                <a:moveTo>
                  <a:pt x="68" y="24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8" y="9"/>
                  <a:pt x="91" y="10"/>
                  <a:pt x="93" y="11"/>
                </a:cubicBezTo>
                <a:cubicBezTo>
                  <a:pt x="95" y="12"/>
                  <a:pt x="95" y="12"/>
                  <a:pt x="95" y="12"/>
                </a:cubicBezTo>
                <a:cubicBezTo>
                  <a:pt x="68" y="38"/>
                  <a:pt x="68" y="38"/>
                  <a:pt x="68" y="38"/>
                </a:cubicBezTo>
                <a:lnTo>
                  <a:pt x="68" y="24"/>
                </a:lnTo>
                <a:close/>
                <a:moveTo>
                  <a:pt x="68" y="45"/>
                </a:moveTo>
                <a:cubicBezTo>
                  <a:pt x="99" y="14"/>
                  <a:pt x="99" y="14"/>
                  <a:pt x="99" y="1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2" y="17"/>
                  <a:pt x="104" y="18"/>
                  <a:pt x="106" y="20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68" y="59"/>
                  <a:pt x="68" y="59"/>
                  <a:pt x="68" y="59"/>
                </a:cubicBezTo>
                <a:lnTo>
                  <a:pt x="68" y="45"/>
                </a:lnTo>
                <a:close/>
                <a:moveTo>
                  <a:pt x="115" y="97"/>
                </a:moveTo>
                <a:cubicBezTo>
                  <a:pt x="113" y="100"/>
                  <a:pt x="111" y="104"/>
                  <a:pt x="108" y="106"/>
                </a:cubicBezTo>
                <a:cubicBezTo>
                  <a:pt x="104" y="110"/>
                  <a:pt x="100" y="113"/>
                  <a:pt x="95" y="116"/>
                </a:cubicBezTo>
                <a:cubicBezTo>
                  <a:pt x="86" y="121"/>
                  <a:pt x="76" y="123"/>
                  <a:pt x="66" y="123"/>
                </a:cubicBezTo>
                <a:cubicBezTo>
                  <a:pt x="61" y="123"/>
                  <a:pt x="56" y="123"/>
                  <a:pt x="51" y="121"/>
                </a:cubicBezTo>
                <a:cubicBezTo>
                  <a:pt x="46" y="120"/>
                  <a:pt x="41" y="118"/>
                  <a:pt x="36" y="115"/>
                </a:cubicBezTo>
                <a:cubicBezTo>
                  <a:pt x="29" y="111"/>
                  <a:pt x="23" y="106"/>
                  <a:pt x="19" y="100"/>
                </a:cubicBezTo>
                <a:cubicBezTo>
                  <a:pt x="14" y="94"/>
                  <a:pt x="11" y="87"/>
                  <a:pt x="9" y="79"/>
                </a:cubicBezTo>
                <a:cubicBezTo>
                  <a:pt x="7" y="72"/>
                  <a:pt x="6" y="64"/>
                  <a:pt x="7" y="57"/>
                </a:cubicBezTo>
                <a:cubicBezTo>
                  <a:pt x="8" y="49"/>
                  <a:pt x="11" y="41"/>
                  <a:pt x="15" y="34"/>
                </a:cubicBezTo>
                <a:cubicBezTo>
                  <a:pt x="17" y="30"/>
                  <a:pt x="21" y="25"/>
                  <a:pt x="24" y="22"/>
                </a:cubicBezTo>
                <a:cubicBezTo>
                  <a:pt x="28" y="18"/>
                  <a:pt x="32" y="15"/>
                  <a:pt x="37" y="12"/>
                </a:cubicBezTo>
                <a:cubicBezTo>
                  <a:pt x="44" y="8"/>
                  <a:pt x="53" y="5"/>
                  <a:pt x="62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5" y="66"/>
                </a:cubicBezTo>
                <a:cubicBezTo>
                  <a:pt x="116" y="96"/>
                  <a:pt x="116" y="96"/>
                  <a:pt x="116" y="96"/>
                </a:cubicBezTo>
                <a:lnTo>
                  <a:pt x="115" y="97"/>
                </a:lnTo>
                <a:close/>
                <a:moveTo>
                  <a:pt x="119" y="92"/>
                </a:moveTo>
                <a:cubicBezTo>
                  <a:pt x="110" y="87"/>
                  <a:pt x="110" y="87"/>
                  <a:pt x="110" y="87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24" y="77"/>
                  <a:pt x="124" y="77"/>
                  <a:pt x="124" y="77"/>
                </a:cubicBezTo>
                <a:cubicBezTo>
                  <a:pt x="123" y="81"/>
                  <a:pt x="121" y="86"/>
                  <a:pt x="119" y="90"/>
                </a:cubicBezTo>
                <a:lnTo>
                  <a:pt x="119" y="9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A191349-7909-4978-8A5C-D3E81388E6A6}"/>
              </a:ext>
            </a:extLst>
          </p:cNvPr>
          <p:cNvGrpSpPr/>
          <p:nvPr/>
        </p:nvGrpSpPr>
        <p:grpSpPr>
          <a:xfrm>
            <a:off x="5476661" y="3710172"/>
            <a:ext cx="468000" cy="468000"/>
            <a:chOff x="4411663" y="304800"/>
            <a:chExt cx="481013" cy="481013"/>
          </a:xfrm>
          <a:solidFill>
            <a:schemeClr val="accent4"/>
          </a:solidFill>
        </p:grpSpPr>
        <p:sp>
          <p:nvSpPr>
            <p:cNvPr id="70" name="Freeform 228">
              <a:extLst>
                <a:ext uri="{FF2B5EF4-FFF2-40B4-BE49-F238E27FC236}">
                  <a16:creationId xmlns:a16="http://schemas.microsoft.com/office/drawing/2014/main" id="{8C7B4F8A-967B-4372-B83D-65139D319D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1663" y="304800"/>
              <a:ext cx="481013" cy="481013"/>
            </a:xfrm>
            <a:custGeom>
              <a:avLst/>
              <a:gdLst>
                <a:gd name="T0" fmla="*/ 64 w 128"/>
                <a:gd name="T1" fmla="*/ 0 h 128"/>
                <a:gd name="T2" fmla="*/ 0 w 128"/>
                <a:gd name="T3" fmla="*/ 64 h 128"/>
                <a:gd name="T4" fmla="*/ 64 w 128"/>
                <a:gd name="T5" fmla="*/ 128 h 128"/>
                <a:gd name="T6" fmla="*/ 128 w 128"/>
                <a:gd name="T7" fmla="*/ 64 h 128"/>
                <a:gd name="T8" fmla="*/ 64 w 128"/>
                <a:gd name="T9" fmla="*/ 0 h 128"/>
                <a:gd name="T10" fmla="*/ 106 w 128"/>
                <a:gd name="T11" fmla="*/ 106 h 128"/>
                <a:gd name="T12" fmla="*/ 87 w 128"/>
                <a:gd name="T13" fmla="*/ 119 h 128"/>
                <a:gd name="T14" fmla="*/ 64 w 128"/>
                <a:gd name="T15" fmla="*/ 123 h 128"/>
                <a:gd name="T16" fmla="*/ 41 w 128"/>
                <a:gd name="T17" fmla="*/ 119 h 128"/>
                <a:gd name="T18" fmla="*/ 22 w 128"/>
                <a:gd name="T19" fmla="*/ 106 h 128"/>
                <a:gd name="T20" fmla="*/ 9 w 128"/>
                <a:gd name="T21" fmla="*/ 87 h 128"/>
                <a:gd name="T22" fmla="*/ 5 w 128"/>
                <a:gd name="T23" fmla="*/ 64 h 128"/>
                <a:gd name="T24" fmla="*/ 9 w 128"/>
                <a:gd name="T25" fmla="*/ 41 h 128"/>
                <a:gd name="T26" fmla="*/ 22 w 128"/>
                <a:gd name="T27" fmla="*/ 22 h 128"/>
                <a:gd name="T28" fmla="*/ 41 w 128"/>
                <a:gd name="T29" fmla="*/ 9 h 128"/>
                <a:gd name="T30" fmla="*/ 87 w 128"/>
                <a:gd name="T31" fmla="*/ 9 h 128"/>
                <a:gd name="T32" fmla="*/ 106 w 128"/>
                <a:gd name="T33" fmla="*/ 22 h 128"/>
                <a:gd name="T34" fmla="*/ 119 w 128"/>
                <a:gd name="T35" fmla="*/ 41 h 128"/>
                <a:gd name="T36" fmla="*/ 123 w 128"/>
                <a:gd name="T37" fmla="*/ 64 h 128"/>
                <a:gd name="T38" fmla="*/ 119 w 128"/>
                <a:gd name="T39" fmla="*/ 87 h 128"/>
                <a:gd name="T40" fmla="*/ 106 w 128"/>
                <a:gd name="T41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64" y="0"/>
                  </a:moveTo>
                  <a:cubicBezTo>
                    <a:pt x="29" y="0"/>
                    <a:pt x="0" y="29"/>
                    <a:pt x="0" y="64"/>
                  </a:cubicBezTo>
                  <a:cubicBezTo>
                    <a:pt x="0" y="99"/>
                    <a:pt x="29" y="128"/>
                    <a:pt x="64" y="128"/>
                  </a:cubicBez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lose/>
                  <a:moveTo>
                    <a:pt x="106" y="106"/>
                  </a:moveTo>
                  <a:cubicBezTo>
                    <a:pt x="101" y="111"/>
                    <a:pt x="94" y="116"/>
                    <a:pt x="87" y="119"/>
                  </a:cubicBezTo>
                  <a:cubicBezTo>
                    <a:pt x="80" y="122"/>
                    <a:pt x="72" y="123"/>
                    <a:pt x="64" y="123"/>
                  </a:cubicBezTo>
                  <a:cubicBezTo>
                    <a:pt x="56" y="123"/>
                    <a:pt x="48" y="122"/>
                    <a:pt x="41" y="119"/>
                  </a:cubicBezTo>
                  <a:cubicBezTo>
                    <a:pt x="34" y="116"/>
                    <a:pt x="27" y="111"/>
                    <a:pt x="22" y="106"/>
                  </a:cubicBezTo>
                  <a:cubicBezTo>
                    <a:pt x="17" y="101"/>
                    <a:pt x="12" y="94"/>
                    <a:pt x="9" y="87"/>
                  </a:cubicBezTo>
                  <a:cubicBezTo>
                    <a:pt x="6" y="80"/>
                    <a:pt x="5" y="72"/>
                    <a:pt x="5" y="64"/>
                  </a:cubicBezTo>
                  <a:cubicBezTo>
                    <a:pt x="5" y="56"/>
                    <a:pt x="6" y="48"/>
                    <a:pt x="9" y="41"/>
                  </a:cubicBezTo>
                  <a:cubicBezTo>
                    <a:pt x="12" y="34"/>
                    <a:pt x="17" y="27"/>
                    <a:pt x="22" y="22"/>
                  </a:cubicBezTo>
                  <a:cubicBezTo>
                    <a:pt x="27" y="17"/>
                    <a:pt x="34" y="12"/>
                    <a:pt x="41" y="9"/>
                  </a:cubicBezTo>
                  <a:cubicBezTo>
                    <a:pt x="56" y="3"/>
                    <a:pt x="72" y="3"/>
                    <a:pt x="87" y="9"/>
                  </a:cubicBezTo>
                  <a:cubicBezTo>
                    <a:pt x="94" y="12"/>
                    <a:pt x="101" y="17"/>
                    <a:pt x="106" y="22"/>
                  </a:cubicBezTo>
                  <a:cubicBezTo>
                    <a:pt x="111" y="27"/>
                    <a:pt x="116" y="34"/>
                    <a:pt x="119" y="41"/>
                  </a:cubicBezTo>
                  <a:cubicBezTo>
                    <a:pt x="122" y="48"/>
                    <a:pt x="123" y="56"/>
                    <a:pt x="123" y="64"/>
                  </a:cubicBezTo>
                  <a:cubicBezTo>
                    <a:pt x="123" y="72"/>
                    <a:pt x="122" y="80"/>
                    <a:pt x="119" y="87"/>
                  </a:cubicBezTo>
                  <a:cubicBezTo>
                    <a:pt x="116" y="94"/>
                    <a:pt x="112" y="101"/>
                    <a:pt x="106" y="10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71" name="Oval 229">
              <a:extLst>
                <a:ext uri="{FF2B5EF4-FFF2-40B4-BE49-F238E27FC236}">
                  <a16:creationId xmlns:a16="http://schemas.microsoft.com/office/drawing/2014/main" id="{0FC983F2-054C-456F-9FC7-6D861316D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088" y="530225"/>
              <a:ext cx="30163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  <p:sp>
          <p:nvSpPr>
            <p:cNvPr id="72" name="Freeform 230">
              <a:extLst>
                <a:ext uri="{FF2B5EF4-FFF2-40B4-BE49-F238E27FC236}">
                  <a16:creationId xmlns:a16="http://schemas.microsoft.com/office/drawing/2014/main" id="{DF4C1738-D1CA-4F58-9164-5D75F9BE6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6763" y="381000"/>
              <a:ext cx="150813" cy="330200"/>
            </a:xfrm>
            <a:custGeom>
              <a:avLst/>
              <a:gdLst>
                <a:gd name="T0" fmla="*/ 40 w 40"/>
                <a:gd name="T1" fmla="*/ 43 h 88"/>
                <a:gd name="T2" fmla="*/ 40 w 40"/>
                <a:gd name="T3" fmla="*/ 43 h 88"/>
                <a:gd name="T4" fmla="*/ 22 w 40"/>
                <a:gd name="T5" fmla="*/ 2 h 88"/>
                <a:gd name="T6" fmla="*/ 18 w 40"/>
                <a:gd name="T7" fmla="*/ 2 h 88"/>
                <a:gd name="T8" fmla="*/ 0 w 40"/>
                <a:gd name="T9" fmla="*/ 43 h 88"/>
                <a:gd name="T10" fmla="*/ 0 w 40"/>
                <a:gd name="T11" fmla="*/ 44 h 88"/>
                <a:gd name="T12" fmla="*/ 0 w 40"/>
                <a:gd name="T13" fmla="*/ 45 h 88"/>
                <a:gd name="T14" fmla="*/ 0 w 40"/>
                <a:gd name="T15" fmla="*/ 45 h 88"/>
                <a:gd name="T16" fmla="*/ 18 w 40"/>
                <a:gd name="T17" fmla="*/ 86 h 88"/>
                <a:gd name="T18" fmla="*/ 22 w 40"/>
                <a:gd name="T19" fmla="*/ 86 h 88"/>
                <a:gd name="T20" fmla="*/ 40 w 40"/>
                <a:gd name="T21" fmla="*/ 45 h 88"/>
                <a:gd name="T22" fmla="*/ 40 w 40"/>
                <a:gd name="T23" fmla="*/ 44 h 88"/>
                <a:gd name="T24" fmla="*/ 40 w 40"/>
                <a:gd name="T25" fmla="*/ 44 h 88"/>
                <a:gd name="T26" fmla="*/ 40 w 40"/>
                <a:gd name="T27" fmla="*/ 44 h 88"/>
                <a:gd name="T28" fmla="*/ 40 w 40"/>
                <a:gd name="T29" fmla="*/ 43 h 88"/>
                <a:gd name="T30" fmla="*/ 20 w 40"/>
                <a:gd name="T31" fmla="*/ 80 h 88"/>
                <a:gd name="T32" fmla="*/ 4 w 40"/>
                <a:gd name="T33" fmla="*/ 44 h 88"/>
                <a:gd name="T34" fmla="*/ 20 w 40"/>
                <a:gd name="T35" fmla="*/ 9 h 88"/>
                <a:gd name="T36" fmla="*/ 36 w 40"/>
                <a:gd name="T37" fmla="*/ 44 h 88"/>
                <a:gd name="T38" fmla="*/ 20 w 40"/>
                <a:gd name="T39" fmla="*/ 8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88">
                  <a:moveTo>
                    <a:pt x="40" y="43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19" y="0"/>
                    <a:pt x="18" y="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9" y="88"/>
                    <a:pt x="21" y="88"/>
                    <a:pt x="22" y="8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3"/>
                    <a:pt x="40" y="43"/>
                  </a:cubicBezTo>
                  <a:close/>
                  <a:moveTo>
                    <a:pt x="20" y="8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36" y="44"/>
                    <a:pt x="36" y="44"/>
                    <a:pt x="36" y="44"/>
                  </a:cubicBezTo>
                  <a:lnTo>
                    <a:pt x="20" y="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</a:endParaRPr>
            </a:p>
          </p:txBody>
        </p:sp>
      </p:grpSp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784229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02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pitchFamily="34" charset="-122"/>
              </a:rPr>
              <a:t>课题情况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905192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课题情况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83952"/>
            <a:ext cx="9067800" cy="15612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ReL4</a:t>
            </a:r>
            <a:r>
              <a:rPr lang="zh-CN" altLang="en-US" sz="2000" dirty="0">
                <a:latin typeface="Monaco" panose="00000400000000000000" pitchFamily="2" charset="0"/>
              </a:rPr>
              <a:t>是⽤</a:t>
            </a:r>
            <a:r>
              <a:rPr lang="en-US" altLang="zh-CN" sz="2000" dirty="0">
                <a:latin typeface="Monaco" panose="00000400000000000000" pitchFamily="2" charset="0"/>
              </a:rPr>
              <a:t>Rust</a:t>
            </a:r>
            <a:r>
              <a:rPr lang="zh-CN" altLang="en-US" sz="2000" dirty="0">
                <a:latin typeface="Monaco" panose="00000400000000000000" pitchFamily="2" charset="0"/>
              </a:rPr>
              <a:t>重写的⽀持</a:t>
            </a:r>
            <a:r>
              <a:rPr lang="en-US" altLang="zh-CN" sz="2000" dirty="0">
                <a:latin typeface="Monaco" panose="00000400000000000000" pitchFamily="2" charset="0"/>
              </a:rPr>
              <a:t>seL4</a:t>
            </a:r>
            <a:r>
              <a:rPr lang="zh-CN" altLang="en-US" sz="2000" dirty="0">
                <a:latin typeface="Monaco" panose="00000400000000000000" pitchFamily="2" charset="0"/>
              </a:rPr>
              <a:t>在</a:t>
            </a:r>
            <a:r>
              <a:rPr lang="en-US" altLang="zh-CN" sz="2000" dirty="0">
                <a:latin typeface="Monaco" panose="00000400000000000000" pitchFamily="2" charset="0"/>
              </a:rPr>
              <a:t>RISCV</a:t>
            </a:r>
            <a:r>
              <a:rPr lang="zh-CN" altLang="en-US" sz="2000" dirty="0">
                <a:latin typeface="Monaco" panose="00000400000000000000" pitchFamily="2" charset="0"/>
              </a:rPr>
              <a:t>上的系统调⽤的微内核，⽤户态中断允许应⽤不陷⼊内核直接接</a:t>
            </a:r>
          </a:p>
          <a:p>
            <a:pPr algn="just"/>
            <a:r>
              <a:rPr lang="zh-CN" altLang="en-US" sz="2000" dirty="0">
                <a:latin typeface="Monaco" panose="00000400000000000000" pitchFamily="2" charset="0"/>
              </a:rPr>
              <a:t>收信号。当前</a:t>
            </a:r>
            <a:r>
              <a:rPr lang="en-US" altLang="zh-CN" sz="2000" dirty="0">
                <a:latin typeface="Monaco" panose="00000400000000000000" pitchFamily="2" charset="0"/>
              </a:rPr>
              <a:t>ReL4</a:t>
            </a:r>
            <a:r>
              <a:rPr lang="zh-CN" altLang="en-US" sz="2000" dirty="0">
                <a:latin typeface="Monaco" panose="00000400000000000000" pitchFamily="2" charset="0"/>
              </a:rPr>
              <a:t>的系统中断通过</a:t>
            </a:r>
            <a:r>
              <a:rPr lang="en-US" altLang="zh-CN" sz="2000" dirty="0">
                <a:latin typeface="Monaco" panose="00000400000000000000" pitchFamily="2" charset="0"/>
              </a:rPr>
              <a:t>notification</a:t>
            </a:r>
            <a:r>
              <a:rPr lang="zh-CN" altLang="en-US" sz="2000" dirty="0">
                <a:latin typeface="Monaco" panose="00000400000000000000" pitchFamily="2" charset="0"/>
              </a:rPr>
              <a:t>机制代理给⽤户态。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50" y="2083248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背景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587244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课题情况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100" y="3083952"/>
            <a:ext cx="9349740" cy="1161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2000" dirty="0">
                <a:latin typeface="Monaco" panose="00000400000000000000" pitchFamily="2" charset="0"/>
              </a:rPr>
              <a:t>利⽤⽤户态中断改造</a:t>
            </a:r>
            <a:r>
              <a:rPr lang="en-US" altLang="zh-CN" sz="2000" dirty="0">
                <a:latin typeface="Monaco" panose="00000400000000000000" pitchFamily="2" charset="0"/>
              </a:rPr>
              <a:t>ReL4</a:t>
            </a:r>
            <a:r>
              <a:rPr lang="zh-CN" altLang="en-US" sz="2000" dirty="0">
                <a:latin typeface="Monaco" panose="00000400000000000000" pitchFamily="2" charset="0"/>
              </a:rPr>
              <a:t>的</a:t>
            </a:r>
            <a:r>
              <a:rPr lang="en-US" altLang="zh-CN" sz="2000" dirty="0">
                <a:latin typeface="Monaco" panose="00000400000000000000" pitchFamily="2" charset="0"/>
              </a:rPr>
              <a:t>notification</a:t>
            </a:r>
            <a:r>
              <a:rPr lang="zh-CN" altLang="en-US" sz="2000" dirty="0">
                <a:latin typeface="Monaco" panose="00000400000000000000" pitchFamily="2" charset="0"/>
              </a:rPr>
              <a:t>机制，使得接收线程⽆需主动陷⼊内核来阻塞等待中断到来，提升驱动线程的并发度。利⽤</a:t>
            </a:r>
            <a:r>
              <a:rPr lang="en-US" altLang="zh-CN" sz="2000" dirty="0">
                <a:latin typeface="Monaco" panose="00000400000000000000" pitchFamily="2" charset="0"/>
              </a:rPr>
              <a:t>Rust</a:t>
            </a:r>
            <a:r>
              <a:rPr lang="zh-CN" altLang="en-US" sz="2000" dirty="0">
                <a:latin typeface="Monaco" panose="00000400000000000000" pitchFamily="2" charset="0"/>
              </a:rPr>
              <a:t>语言的协程⽀持，设计并开发基于⽤户态中断的抢占式⽤户态驱动模块。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50" y="2083248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目标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6829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课题情况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6071237-C3EE-4688-8160-8EF44A8B0EF4}"/>
              </a:ext>
            </a:extLst>
          </p:cNvPr>
          <p:cNvSpPr/>
          <p:nvPr/>
        </p:nvSpPr>
        <p:spPr>
          <a:xfrm>
            <a:off x="1041400" y="1293252"/>
            <a:ext cx="10109200" cy="4356100"/>
          </a:xfrm>
          <a:prstGeom prst="rect">
            <a:avLst/>
          </a:prstGeom>
          <a:noFill/>
          <a:ln w="31750">
            <a:gradFill>
              <a:gsLst>
                <a:gs pos="13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C132B9-7816-40DF-A75A-76D084D56CCC}"/>
              </a:ext>
            </a:extLst>
          </p:cNvPr>
          <p:cNvSpPr txBox="1"/>
          <p:nvPr/>
        </p:nvSpPr>
        <p:spPr>
          <a:xfrm>
            <a:off x="234266" y="1103729"/>
            <a:ext cx="2487168" cy="2554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16600" spc="300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FD59AEA-A8DA-4FD6-95B0-1014104036C0}"/>
              </a:ext>
            </a:extLst>
          </p:cNvPr>
          <p:cNvSpPr txBox="1"/>
          <p:nvPr/>
        </p:nvSpPr>
        <p:spPr>
          <a:xfrm>
            <a:off x="1562099" y="3083952"/>
            <a:ext cx="9397153" cy="2361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- </a:t>
            </a:r>
            <a:r>
              <a:rPr lang="zh-CN" altLang="en-US" sz="2000" dirty="0">
                <a:latin typeface="Monaco" panose="00000400000000000000" pitchFamily="2" charset="0"/>
              </a:rPr>
              <a:t>理解微内核的相关概念，了解微内核的发展趋势和性能瓶颈。</a:t>
            </a:r>
          </a:p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- </a:t>
            </a:r>
            <a:r>
              <a:rPr lang="zh-CN" altLang="en-US" sz="2000" dirty="0">
                <a:latin typeface="Monaco" panose="00000400000000000000" pitchFamily="2" charset="0"/>
              </a:rPr>
              <a:t>理解</a:t>
            </a:r>
            <a:r>
              <a:rPr lang="en-US" altLang="zh-CN" sz="2000" dirty="0">
                <a:latin typeface="Monaco" panose="00000400000000000000" pitchFamily="2" charset="0"/>
              </a:rPr>
              <a:t>seL4</a:t>
            </a:r>
            <a:r>
              <a:rPr lang="zh-CN" altLang="en-US" sz="2000" dirty="0">
                <a:latin typeface="Monaco" panose="00000400000000000000" pitchFamily="2" charset="0"/>
              </a:rPr>
              <a:t>的</a:t>
            </a:r>
            <a:r>
              <a:rPr lang="en-US" altLang="zh-CN" sz="2000" dirty="0">
                <a:latin typeface="Monaco" panose="00000400000000000000" pitchFamily="2" charset="0"/>
              </a:rPr>
              <a:t>notification</a:t>
            </a:r>
            <a:r>
              <a:rPr lang="zh-CN" altLang="en-US" sz="2000" dirty="0">
                <a:latin typeface="Monaco" panose="00000400000000000000" pitchFamily="2" charset="0"/>
              </a:rPr>
              <a:t>机制，理解其中的优势和弊端。</a:t>
            </a:r>
          </a:p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- </a:t>
            </a:r>
            <a:r>
              <a:rPr lang="zh-CN" altLang="en-US" sz="2000" dirty="0">
                <a:latin typeface="Monaco" panose="00000400000000000000" pitchFamily="2" charset="0"/>
              </a:rPr>
              <a:t>学习理解⽤户态中断的相关知识。</a:t>
            </a:r>
          </a:p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- </a:t>
            </a:r>
            <a:r>
              <a:rPr lang="zh-CN" altLang="en-US" sz="2000" dirty="0">
                <a:latin typeface="Monaco" panose="00000400000000000000" pitchFamily="2" charset="0"/>
              </a:rPr>
              <a:t>学习使⽤</a:t>
            </a:r>
            <a:r>
              <a:rPr lang="en-US" altLang="zh-CN" sz="2000" dirty="0">
                <a:latin typeface="Monaco" panose="00000400000000000000" pitchFamily="2" charset="0"/>
              </a:rPr>
              <a:t>Rust</a:t>
            </a:r>
            <a:r>
              <a:rPr lang="zh-CN" altLang="en-US" sz="2000" dirty="0">
                <a:latin typeface="Monaco" panose="00000400000000000000" pitchFamily="2" charset="0"/>
              </a:rPr>
              <a:t>异步编程的相关技能。</a:t>
            </a:r>
          </a:p>
          <a:p>
            <a:pPr algn="just"/>
            <a:r>
              <a:rPr lang="en-US" altLang="zh-CN" sz="2000" dirty="0">
                <a:latin typeface="Monaco" panose="00000400000000000000" pitchFamily="2" charset="0"/>
              </a:rPr>
              <a:t>- </a:t>
            </a:r>
            <a:r>
              <a:rPr lang="zh-CN" altLang="en-US" sz="2000" dirty="0">
                <a:latin typeface="Monaco" panose="00000400000000000000" pitchFamily="2" charset="0"/>
              </a:rPr>
              <a:t>设计⽤户态驱动模块，并能够部署在</a:t>
            </a:r>
            <a:r>
              <a:rPr lang="en-US" altLang="zh-CN" sz="2000" dirty="0">
                <a:latin typeface="Monaco" panose="00000400000000000000" pitchFamily="2" charset="0"/>
              </a:rPr>
              <a:t>ReL4</a:t>
            </a:r>
            <a:r>
              <a:rPr lang="zh-CN" altLang="en-US" sz="2000" dirty="0">
                <a:latin typeface="Monaco" panose="00000400000000000000" pitchFamily="2" charset="0"/>
              </a:rPr>
              <a:t>和</a:t>
            </a:r>
            <a:r>
              <a:rPr lang="en-US" altLang="zh-CN" sz="2000" dirty="0">
                <a:latin typeface="Monaco" panose="00000400000000000000" pitchFamily="2" charset="0"/>
              </a:rPr>
              <a:t>seL4</a:t>
            </a:r>
            <a:r>
              <a:rPr lang="zh-CN" altLang="en-US" sz="2000" dirty="0">
                <a:latin typeface="Monaco" panose="00000400000000000000" pitchFamily="2" charset="0"/>
              </a:rPr>
              <a:t>上，进⾏性能测试。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5296328-ABAD-4B6D-8595-28952E950CFA}"/>
              </a:ext>
            </a:extLst>
          </p:cNvPr>
          <p:cNvSpPr txBox="1"/>
          <p:nvPr/>
        </p:nvSpPr>
        <p:spPr>
          <a:xfrm>
            <a:off x="4413250" y="2083248"/>
            <a:ext cx="3365500" cy="743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400" b="1" spc="300" dirty="0">
                <a:solidFill>
                  <a:schemeClr val="accent4"/>
                </a:solidFill>
                <a:latin typeface="+mn-ea"/>
              </a:rPr>
              <a:t>任务要求</a:t>
            </a:r>
          </a:p>
        </p:txBody>
      </p:sp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285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87AA782-7166-43F9-962E-E8A84B1934A0}"/>
              </a:ext>
            </a:extLst>
          </p:cNvPr>
          <p:cNvSpPr txBox="1"/>
          <p:nvPr/>
        </p:nvSpPr>
        <p:spPr>
          <a:xfrm>
            <a:off x="1458412" y="2105561"/>
            <a:ext cx="264687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rPr>
              <a:t>03</a:t>
            </a:r>
            <a:endParaRPr lang="zh-CN" altLang="en-US" sz="16600" b="1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46537D-7E47-4B9F-B532-AD200E213B24}"/>
              </a:ext>
            </a:extLst>
          </p:cNvPr>
          <p:cNvSpPr txBox="1"/>
          <p:nvPr/>
        </p:nvSpPr>
        <p:spPr>
          <a:xfrm>
            <a:off x="5550367" y="2400894"/>
            <a:ext cx="25442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spc="600" dirty="0">
                <a:latin typeface="微软雅黑" panose="020B0503020204020204" pitchFamily="34" charset="-122"/>
              </a:rPr>
              <a:t>课题分析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BCE660-462C-42D1-B7D6-846700805A3F}"/>
              </a:ext>
            </a:extLst>
          </p:cNvPr>
          <p:cNvSpPr txBox="1"/>
          <p:nvPr/>
        </p:nvSpPr>
        <p:spPr>
          <a:xfrm>
            <a:off x="5550367" y="3775625"/>
            <a:ext cx="4604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spc="100" dirty="0">
                <a:solidFill>
                  <a:schemeClr val="bg1">
                    <a:lumMod val="75000"/>
                  </a:schemeClr>
                </a:solidFill>
              </a:rPr>
              <a:t>Background of the project</a:t>
            </a:r>
            <a:endParaRPr lang="zh-CN" altLang="en-US" sz="2800" spc="1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B6F541E-B87E-4A95-B60E-7035BF308E17}"/>
              </a:ext>
            </a:extLst>
          </p:cNvPr>
          <p:cNvCxnSpPr/>
          <p:nvPr/>
        </p:nvCxnSpPr>
        <p:spPr>
          <a:xfrm>
            <a:off x="4728480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4F12246C-75E2-4D58-B0D6-1A4AE1F1978B}"/>
              </a:ext>
            </a:extLst>
          </p:cNvPr>
          <p:cNvSpPr/>
          <p:nvPr/>
        </p:nvSpPr>
        <p:spPr>
          <a:xfrm>
            <a:off x="5669549" y="3432579"/>
            <a:ext cx="720000" cy="10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414B75-D140-4E03-B375-68221EAF31A8}"/>
              </a:ext>
            </a:extLst>
          </p:cNvPr>
          <p:cNvGrpSpPr/>
          <p:nvPr/>
        </p:nvGrpSpPr>
        <p:grpSpPr>
          <a:xfrm>
            <a:off x="10467218" y="5850000"/>
            <a:ext cx="1052654" cy="108000"/>
            <a:chOff x="10467218" y="6126091"/>
            <a:chExt cx="1052654" cy="10800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7E4DDC7-34C2-496A-97C5-F07625B414E9}"/>
                </a:ext>
              </a:extLst>
            </p:cNvPr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F74E0525-26E5-4FB4-B7CA-7CD73815E2D5}"/>
                </a:ext>
              </a:extLst>
            </p:cNvPr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4BCF10B-2D83-4819-817B-BAA65A9EDDBB}"/>
                </a:ext>
              </a:extLst>
            </p:cNvPr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6A975992-8959-442A-AAC2-9788D0960105}"/>
                </a:ext>
              </a:extLst>
            </p:cNvPr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E09E7360-1DB3-4405-A41E-1E01C2FA1674}"/>
                </a:ext>
              </a:extLst>
            </p:cNvPr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7848283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封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目1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目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目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目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目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目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目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目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内页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封2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封3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封4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封5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封6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封7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封8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封9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5015</TotalTime>
  <Words>709</Words>
  <Application>Microsoft Office PowerPoint</Application>
  <PresentationFormat>Widescreen</PresentationFormat>
  <Paragraphs>111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16</vt:i4>
      </vt:variant>
    </vt:vector>
  </HeadingPairs>
  <TitlesOfParts>
    <vt:vector size="41" baseType="lpstr">
      <vt:lpstr>Century Gothic</vt:lpstr>
      <vt:lpstr>微软雅黑</vt:lpstr>
      <vt:lpstr>黑体</vt:lpstr>
      <vt:lpstr>Arial</vt:lpstr>
      <vt:lpstr>微软雅黑 Light</vt:lpstr>
      <vt:lpstr>Monaco</vt:lpstr>
      <vt:lpstr>Times New Roman</vt:lpstr>
      <vt:lpstr>封1​​</vt:lpstr>
      <vt:lpstr>封2​​</vt:lpstr>
      <vt:lpstr>封3​​</vt:lpstr>
      <vt:lpstr>封4​​</vt:lpstr>
      <vt:lpstr>封5​​</vt:lpstr>
      <vt:lpstr>封6​​</vt:lpstr>
      <vt:lpstr>封7​​</vt:lpstr>
      <vt:lpstr>封8​​</vt:lpstr>
      <vt:lpstr>封9​​</vt:lpstr>
      <vt:lpstr>目1​​</vt:lpstr>
      <vt:lpstr>目2​​</vt:lpstr>
      <vt:lpstr>目3​​</vt:lpstr>
      <vt:lpstr>目4​​</vt:lpstr>
      <vt:lpstr>目5​​</vt:lpstr>
      <vt:lpstr>目6​​</vt:lpstr>
      <vt:lpstr>目7​​</vt:lpstr>
      <vt:lpstr>目8​​</vt:lpstr>
      <vt:lpstr>内页​​</vt:lpstr>
      <vt:lpstr>PowerPoint Presentation</vt:lpstr>
      <vt:lpstr>PowerPoint Presentation</vt:lpstr>
      <vt:lpstr>PowerPoint Presentation</vt:lpstr>
      <vt:lpstr>个人背景</vt:lpstr>
      <vt:lpstr>PowerPoint Presentation</vt:lpstr>
      <vt:lpstr>课题情况</vt:lpstr>
      <vt:lpstr>课题情况</vt:lpstr>
      <vt:lpstr>课题情况</vt:lpstr>
      <vt:lpstr>PowerPoint Presentation</vt:lpstr>
      <vt:lpstr>课题分析</vt:lpstr>
      <vt:lpstr>课题分析</vt:lpstr>
      <vt:lpstr>课题分析</vt:lpstr>
      <vt:lpstr>PowerPoint Presentation</vt:lpstr>
      <vt:lpstr>规划愿景</vt:lpstr>
      <vt:lpstr>规划愿景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新宇 穆</cp:lastModifiedBy>
  <cp:revision>611</cp:revision>
  <dcterms:created xsi:type="dcterms:W3CDTF">2016-11-28T11:30:35Z</dcterms:created>
  <dcterms:modified xsi:type="dcterms:W3CDTF">2024-02-21T16:07:19Z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